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91" r:id="rId6"/>
    <p:sldId id="280" r:id="rId7"/>
    <p:sldId id="260" r:id="rId8"/>
    <p:sldId id="258" r:id="rId9"/>
    <p:sldId id="257" r:id="rId10"/>
    <p:sldId id="268" r:id="rId11"/>
    <p:sldId id="272" r:id="rId12"/>
    <p:sldId id="273" r:id="rId13"/>
    <p:sldId id="271" r:id="rId14"/>
    <p:sldId id="274" r:id="rId15"/>
    <p:sldId id="279" r:id="rId16"/>
    <p:sldId id="259" r:id="rId17"/>
    <p:sldId id="261" r:id="rId18"/>
    <p:sldId id="262" r:id="rId19"/>
    <p:sldId id="270" r:id="rId20"/>
    <p:sldId id="288" r:id="rId21"/>
    <p:sldId id="269" r:id="rId22"/>
    <p:sldId id="263" r:id="rId23"/>
    <p:sldId id="283" r:id="rId24"/>
    <p:sldId id="285" r:id="rId25"/>
    <p:sldId id="286" r:id="rId26"/>
    <p:sldId id="284" r:id="rId27"/>
    <p:sldId id="289" r:id="rId28"/>
    <p:sldId id="290" r:id="rId29"/>
    <p:sldId id="264" r:id="rId30"/>
    <p:sldId id="265" r:id="rId31"/>
    <p:sldId id="266" r:id="rId32"/>
    <p:sldId id="275" r:id="rId33"/>
    <p:sldId id="276" r:id="rId34"/>
    <p:sldId id="278" r:id="rId35"/>
    <p:sldId id="267" r:id="rId36"/>
    <p:sldId id="277" r:id="rId37"/>
    <p:sldId id="292" r:id="rId3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77" d="100"/>
          <a:sy n="77" d="100"/>
        </p:scale>
        <p:origin x="850"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BF47F1-D48B-47A9-AEB6-AE6B33AE4DAB}" type="doc">
      <dgm:prSet loTypeId="urn:microsoft.com/office/officeart/2005/8/layout/hProcess9" loCatId="process" qsTypeId="urn:microsoft.com/office/officeart/2005/8/quickstyle/3d2" qsCatId="3D" csTypeId="urn:microsoft.com/office/officeart/2005/8/colors/accent1_5" csCatId="accent1" phldr="1"/>
      <dgm:spPr/>
      <dgm:t>
        <a:bodyPr/>
        <a:lstStyle/>
        <a:p>
          <a:endParaRPr lang="fr-FR"/>
        </a:p>
      </dgm:t>
    </dgm:pt>
    <dgm:pt modelId="{1028A80E-B274-4083-9AF2-2C4AE97D04CB}">
      <dgm:prSet phldrT="[Texte]"/>
      <dgm:spPr/>
      <dgm:t>
        <a:bodyPr/>
        <a:lstStyle/>
        <a:p>
          <a:r>
            <a:rPr lang="fr-FR" dirty="0"/>
            <a:t>Les parties du site qui ne sont pas optimisées pour le SEO et/ou qui ne sont pas à jour en termes d’accessibilité</a:t>
          </a:r>
        </a:p>
      </dgm:t>
    </dgm:pt>
    <dgm:pt modelId="{052505B5-8E53-4246-A8EC-950104B328B0}" type="parTrans" cxnId="{69C56F28-9ACF-48DB-A610-BAA6DADD1BB4}">
      <dgm:prSet/>
      <dgm:spPr/>
      <dgm:t>
        <a:bodyPr/>
        <a:lstStyle/>
        <a:p>
          <a:endParaRPr lang="fr-FR"/>
        </a:p>
      </dgm:t>
    </dgm:pt>
    <dgm:pt modelId="{601B0B35-5EF9-4A2B-99E7-C0A6C9044F56}" type="sibTrans" cxnId="{69C56F28-9ACF-48DB-A610-BAA6DADD1BB4}">
      <dgm:prSet/>
      <dgm:spPr/>
      <dgm:t>
        <a:bodyPr/>
        <a:lstStyle/>
        <a:p>
          <a:endParaRPr lang="fr-FR"/>
        </a:p>
      </dgm:t>
    </dgm:pt>
    <dgm:pt modelId="{5862D24B-96AD-484C-9CB1-BF7266ADF80F}">
      <dgm:prSet phldrT="[Texte]"/>
      <dgm:spPr/>
      <dgm:t>
        <a:bodyPr/>
        <a:lstStyle/>
        <a:p>
          <a:r>
            <a:rPr lang="fr-FR" dirty="0"/>
            <a:t> Les bonnes pratiques à mettre en place pour chaque partie du site</a:t>
          </a:r>
        </a:p>
      </dgm:t>
    </dgm:pt>
    <dgm:pt modelId="{552E9029-BF00-4649-BBF7-E752D4AE8A36}" type="parTrans" cxnId="{41CCBD4E-ED0D-4BB3-802A-65F8B90094F4}">
      <dgm:prSet/>
      <dgm:spPr/>
      <dgm:t>
        <a:bodyPr/>
        <a:lstStyle/>
        <a:p>
          <a:endParaRPr lang="fr-FR"/>
        </a:p>
      </dgm:t>
    </dgm:pt>
    <dgm:pt modelId="{7DA62A96-B6C5-4358-B86B-2DB3D667E068}" type="sibTrans" cxnId="{41CCBD4E-ED0D-4BB3-802A-65F8B90094F4}">
      <dgm:prSet/>
      <dgm:spPr/>
      <dgm:t>
        <a:bodyPr/>
        <a:lstStyle/>
        <a:p>
          <a:endParaRPr lang="fr-FR"/>
        </a:p>
      </dgm:t>
    </dgm:pt>
    <dgm:pt modelId="{A1CA1010-7271-493F-B97C-B31E1A70ED08}">
      <dgm:prSet phldrT="[Texte]"/>
      <dgm:spPr/>
      <dgm:t>
        <a:bodyPr/>
        <a:lstStyle/>
        <a:p>
          <a:r>
            <a:rPr lang="fr-FR" dirty="0"/>
            <a:t>Synthèse d’analyse</a:t>
          </a:r>
        </a:p>
      </dgm:t>
    </dgm:pt>
    <dgm:pt modelId="{1C03FC9B-EE45-4276-B023-97A4A9C48CB7}" type="parTrans" cxnId="{295D5B01-F627-4A85-90F6-D3114C4B4DEB}">
      <dgm:prSet/>
      <dgm:spPr/>
      <dgm:t>
        <a:bodyPr/>
        <a:lstStyle/>
        <a:p>
          <a:endParaRPr lang="fr-FR"/>
        </a:p>
      </dgm:t>
    </dgm:pt>
    <dgm:pt modelId="{C6BBB7A2-D256-4E27-A8D7-4136F9EAAF2D}" type="sibTrans" cxnId="{295D5B01-F627-4A85-90F6-D3114C4B4DEB}">
      <dgm:prSet/>
      <dgm:spPr/>
      <dgm:t>
        <a:bodyPr/>
        <a:lstStyle/>
        <a:p>
          <a:endParaRPr lang="fr-FR"/>
        </a:p>
      </dgm:t>
    </dgm:pt>
    <dgm:pt modelId="{7C7CBCE8-19B8-4010-8F84-E8580815B743}">
      <dgm:prSet phldrT="[Texte]"/>
      <dgm:spPr/>
      <dgm:t>
        <a:bodyPr/>
        <a:lstStyle/>
        <a:p>
          <a:r>
            <a:rPr lang="fr-FR" dirty="0"/>
            <a:t>Objectif à atteindre :Meilleur  classement lorsqu’on tape “Entreprise webdesign Lyon” dans les moteurs de recherche</a:t>
          </a:r>
        </a:p>
      </dgm:t>
    </dgm:pt>
    <dgm:pt modelId="{115DF59E-73D8-49BB-8880-A2D53CD3CEBE}" type="parTrans" cxnId="{F4714B7D-73D8-4969-821A-F139B499C5E2}">
      <dgm:prSet/>
      <dgm:spPr/>
      <dgm:t>
        <a:bodyPr/>
        <a:lstStyle/>
        <a:p>
          <a:endParaRPr lang="fr-FR"/>
        </a:p>
      </dgm:t>
    </dgm:pt>
    <dgm:pt modelId="{C5F5348E-CA43-47FC-B562-99CE781F1771}" type="sibTrans" cxnId="{F4714B7D-73D8-4969-821A-F139B499C5E2}">
      <dgm:prSet/>
      <dgm:spPr/>
      <dgm:t>
        <a:bodyPr/>
        <a:lstStyle/>
        <a:p>
          <a:endParaRPr lang="fr-FR"/>
        </a:p>
      </dgm:t>
    </dgm:pt>
    <dgm:pt modelId="{AF5647A8-2DA3-41AD-B207-16325700E2A7}" type="pres">
      <dgm:prSet presAssocID="{6ABF47F1-D48B-47A9-AEB6-AE6B33AE4DAB}" presName="CompostProcess" presStyleCnt="0">
        <dgm:presLayoutVars>
          <dgm:dir/>
          <dgm:resizeHandles val="exact"/>
        </dgm:presLayoutVars>
      </dgm:prSet>
      <dgm:spPr/>
    </dgm:pt>
    <dgm:pt modelId="{15688C92-5ECD-488F-81FB-80FB4E4B7FEE}" type="pres">
      <dgm:prSet presAssocID="{6ABF47F1-D48B-47A9-AEB6-AE6B33AE4DAB}" presName="arrow" presStyleLbl="bgShp" presStyleIdx="0" presStyleCnt="1"/>
      <dgm:spPr/>
    </dgm:pt>
    <dgm:pt modelId="{5FEB6151-7A5B-41F9-9882-80512B6DCD44}" type="pres">
      <dgm:prSet presAssocID="{6ABF47F1-D48B-47A9-AEB6-AE6B33AE4DAB}" presName="linearProcess" presStyleCnt="0"/>
      <dgm:spPr/>
    </dgm:pt>
    <dgm:pt modelId="{8FEAC90C-7356-4297-9357-7831EBDCF376}" type="pres">
      <dgm:prSet presAssocID="{1028A80E-B274-4083-9AF2-2C4AE97D04CB}" presName="textNode" presStyleLbl="node1" presStyleIdx="0" presStyleCnt="4">
        <dgm:presLayoutVars>
          <dgm:bulletEnabled val="1"/>
        </dgm:presLayoutVars>
      </dgm:prSet>
      <dgm:spPr/>
    </dgm:pt>
    <dgm:pt modelId="{8448BACD-E0A3-4066-A406-390C651E066A}" type="pres">
      <dgm:prSet presAssocID="{601B0B35-5EF9-4A2B-99E7-C0A6C9044F56}" presName="sibTrans" presStyleCnt="0"/>
      <dgm:spPr/>
    </dgm:pt>
    <dgm:pt modelId="{A380A703-62E3-4D35-90FC-735CC99DE0A4}" type="pres">
      <dgm:prSet presAssocID="{5862D24B-96AD-484C-9CB1-BF7266ADF80F}" presName="textNode" presStyleLbl="node1" presStyleIdx="1" presStyleCnt="4">
        <dgm:presLayoutVars>
          <dgm:bulletEnabled val="1"/>
        </dgm:presLayoutVars>
      </dgm:prSet>
      <dgm:spPr/>
    </dgm:pt>
    <dgm:pt modelId="{F63DE15C-C53A-43C7-859B-E9327BFDBDCB}" type="pres">
      <dgm:prSet presAssocID="{7DA62A96-B6C5-4358-B86B-2DB3D667E068}" presName="sibTrans" presStyleCnt="0"/>
      <dgm:spPr/>
    </dgm:pt>
    <dgm:pt modelId="{9DCBD177-0676-4B94-8A46-F8E0E724FFB1}" type="pres">
      <dgm:prSet presAssocID="{A1CA1010-7271-493F-B97C-B31E1A70ED08}" presName="textNode" presStyleLbl="node1" presStyleIdx="2" presStyleCnt="4">
        <dgm:presLayoutVars>
          <dgm:bulletEnabled val="1"/>
        </dgm:presLayoutVars>
      </dgm:prSet>
      <dgm:spPr/>
    </dgm:pt>
    <dgm:pt modelId="{C1E81845-55D7-4084-B9D8-71315FD28EC1}" type="pres">
      <dgm:prSet presAssocID="{C6BBB7A2-D256-4E27-A8D7-4136F9EAAF2D}" presName="sibTrans" presStyleCnt="0"/>
      <dgm:spPr/>
    </dgm:pt>
    <dgm:pt modelId="{F12F7D4B-BAA6-427A-BB08-645467652D18}" type="pres">
      <dgm:prSet presAssocID="{7C7CBCE8-19B8-4010-8F84-E8580815B743}" presName="textNode" presStyleLbl="node1" presStyleIdx="3" presStyleCnt="4">
        <dgm:presLayoutVars>
          <dgm:bulletEnabled val="1"/>
        </dgm:presLayoutVars>
      </dgm:prSet>
      <dgm:spPr/>
    </dgm:pt>
  </dgm:ptLst>
  <dgm:cxnLst>
    <dgm:cxn modelId="{295D5B01-F627-4A85-90F6-D3114C4B4DEB}" srcId="{6ABF47F1-D48B-47A9-AEB6-AE6B33AE4DAB}" destId="{A1CA1010-7271-493F-B97C-B31E1A70ED08}" srcOrd="2" destOrd="0" parTransId="{1C03FC9B-EE45-4276-B023-97A4A9C48CB7}" sibTransId="{C6BBB7A2-D256-4E27-A8D7-4136F9EAAF2D}"/>
    <dgm:cxn modelId="{BAD5201D-5854-4957-8D30-77A206D29502}" type="presOf" srcId="{A1CA1010-7271-493F-B97C-B31E1A70ED08}" destId="{9DCBD177-0676-4B94-8A46-F8E0E724FFB1}" srcOrd="0" destOrd="0" presId="urn:microsoft.com/office/officeart/2005/8/layout/hProcess9"/>
    <dgm:cxn modelId="{69C56F28-9ACF-48DB-A610-BAA6DADD1BB4}" srcId="{6ABF47F1-D48B-47A9-AEB6-AE6B33AE4DAB}" destId="{1028A80E-B274-4083-9AF2-2C4AE97D04CB}" srcOrd="0" destOrd="0" parTransId="{052505B5-8E53-4246-A8EC-950104B328B0}" sibTransId="{601B0B35-5EF9-4A2B-99E7-C0A6C9044F56}"/>
    <dgm:cxn modelId="{41CCBD4E-ED0D-4BB3-802A-65F8B90094F4}" srcId="{6ABF47F1-D48B-47A9-AEB6-AE6B33AE4DAB}" destId="{5862D24B-96AD-484C-9CB1-BF7266ADF80F}" srcOrd="1" destOrd="0" parTransId="{552E9029-BF00-4649-BBF7-E752D4AE8A36}" sibTransId="{7DA62A96-B6C5-4358-B86B-2DB3D667E068}"/>
    <dgm:cxn modelId="{F4714B7D-73D8-4969-821A-F139B499C5E2}" srcId="{6ABF47F1-D48B-47A9-AEB6-AE6B33AE4DAB}" destId="{7C7CBCE8-19B8-4010-8F84-E8580815B743}" srcOrd="3" destOrd="0" parTransId="{115DF59E-73D8-49BB-8880-A2D53CD3CEBE}" sibTransId="{C5F5348E-CA43-47FC-B562-99CE781F1771}"/>
    <dgm:cxn modelId="{38D65692-E38D-495E-B4C6-EDBBA6E556C3}" type="presOf" srcId="{1028A80E-B274-4083-9AF2-2C4AE97D04CB}" destId="{8FEAC90C-7356-4297-9357-7831EBDCF376}" srcOrd="0" destOrd="0" presId="urn:microsoft.com/office/officeart/2005/8/layout/hProcess9"/>
    <dgm:cxn modelId="{6EFA4AC6-A601-4044-B67E-A5FD62437797}" type="presOf" srcId="{7C7CBCE8-19B8-4010-8F84-E8580815B743}" destId="{F12F7D4B-BAA6-427A-BB08-645467652D18}" srcOrd="0" destOrd="0" presId="urn:microsoft.com/office/officeart/2005/8/layout/hProcess9"/>
    <dgm:cxn modelId="{455FB5D8-BED4-47C3-9309-9A3394FE4EE9}" type="presOf" srcId="{5862D24B-96AD-484C-9CB1-BF7266ADF80F}" destId="{A380A703-62E3-4D35-90FC-735CC99DE0A4}" srcOrd="0" destOrd="0" presId="urn:microsoft.com/office/officeart/2005/8/layout/hProcess9"/>
    <dgm:cxn modelId="{09BB73DF-281B-436B-86F1-DB5C9F81715B}" type="presOf" srcId="{6ABF47F1-D48B-47A9-AEB6-AE6B33AE4DAB}" destId="{AF5647A8-2DA3-41AD-B207-16325700E2A7}" srcOrd="0" destOrd="0" presId="urn:microsoft.com/office/officeart/2005/8/layout/hProcess9"/>
    <dgm:cxn modelId="{AFFAB368-FD9A-42C3-A20E-7660711398D7}" type="presParOf" srcId="{AF5647A8-2DA3-41AD-B207-16325700E2A7}" destId="{15688C92-5ECD-488F-81FB-80FB4E4B7FEE}" srcOrd="0" destOrd="0" presId="urn:microsoft.com/office/officeart/2005/8/layout/hProcess9"/>
    <dgm:cxn modelId="{1B8C3CCD-A1EF-43FF-8941-290E54257104}" type="presParOf" srcId="{AF5647A8-2DA3-41AD-B207-16325700E2A7}" destId="{5FEB6151-7A5B-41F9-9882-80512B6DCD44}" srcOrd="1" destOrd="0" presId="urn:microsoft.com/office/officeart/2005/8/layout/hProcess9"/>
    <dgm:cxn modelId="{CC52D91F-E5B6-455B-87FA-5D1F02FD419C}" type="presParOf" srcId="{5FEB6151-7A5B-41F9-9882-80512B6DCD44}" destId="{8FEAC90C-7356-4297-9357-7831EBDCF376}" srcOrd="0" destOrd="0" presId="urn:microsoft.com/office/officeart/2005/8/layout/hProcess9"/>
    <dgm:cxn modelId="{B5924DDD-4E77-4B06-9EF9-2648B0DE2D9B}" type="presParOf" srcId="{5FEB6151-7A5B-41F9-9882-80512B6DCD44}" destId="{8448BACD-E0A3-4066-A406-390C651E066A}" srcOrd="1" destOrd="0" presId="urn:microsoft.com/office/officeart/2005/8/layout/hProcess9"/>
    <dgm:cxn modelId="{F76E09CD-57F2-40F5-95A9-EF6C024095CA}" type="presParOf" srcId="{5FEB6151-7A5B-41F9-9882-80512B6DCD44}" destId="{A380A703-62E3-4D35-90FC-735CC99DE0A4}" srcOrd="2" destOrd="0" presId="urn:microsoft.com/office/officeart/2005/8/layout/hProcess9"/>
    <dgm:cxn modelId="{5896D8D2-AD77-4AF5-BF53-A7A5D26DCA58}" type="presParOf" srcId="{5FEB6151-7A5B-41F9-9882-80512B6DCD44}" destId="{F63DE15C-C53A-43C7-859B-E9327BFDBDCB}" srcOrd="3" destOrd="0" presId="urn:microsoft.com/office/officeart/2005/8/layout/hProcess9"/>
    <dgm:cxn modelId="{8A926332-C3F7-4672-BBF7-7DF1922D3E99}" type="presParOf" srcId="{5FEB6151-7A5B-41F9-9882-80512B6DCD44}" destId="{9DCBD177-0676-4B94-8A46-F8E0E724FFB1}" srcOrd="4" destOrd="0" presId="urn:microsoft.com/office/officeart/2005/8/layout/hProcess9"/>
    <dgm:cxn modelId="{F914405C-3B86-45C8-88CF-CBF9F7DB6ED0}" type="presParOf" srcId="{5FEB6151-7A5B-41F9-9882-80512B6DCD44}" destId="{C1E81845-55D7-4084-B9D8-71315FD28EC1}" srcOrd="5" destOrd="0" presId="urn:microsoft.com/office/officeart/2005/8/layout/hProcess9"/>
    <dgm:cxn modelId="{D5964D79-8678-4EFF-9D8D-9256C973AE6F}" type="presParOf" srcId="{5FEB6151-7A5B-41F9-9882-80512B6DCD44}" destId="{F12F7D4B-BAA6-427A-BB08-645467652D18}"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88C92-5ECD-488F-81FB-80FB4E4B7FEE}">
      <dsp:nvSpPr>
        <dsp:cNvPr id="0" name=""/>
        <dsp:cNvSpPr/>
      </dsp:nvSpPr>
      <dsp:spPr>
        <a:xfrm>
          <a:off x="617219" y="0"/>
          <a:ext cx="6995160" cy="4525963"/>
        </a:xfrm>
        <a:prstGeom prst="rightArrow">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FEAC90C-7356-4297-9357-7831EBDCF376}">
      <dsp:nvSpPr>
        <dsp:cNvPr id="0" name=""/>
        <dsp:cNvSpPr/>
      </dsp:nvSpPr>
      <dsp:spPr>
        <a:xfrm>
          <a:off x="4118" y="1357788"/>
          <a:ext cx="1981051" cy="1810385"/>
        </a:xfrm>
        <a:prstGeom prst="round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Les parties du site qui ne sont pas optimisées pour le SEO et/ou qui ne sont pas à jour en termes d’accessibilité</a:t>
          </a:r>
        </a:p>
      </dsp:txBody>
      <dsp:txXfrm>
        <a:off x="92494" y="1446164"/>
        <a:ext cx="1804299" cy="1633633"/>
      </dsp:txXfrm>
    </dsp:sp>
    <dsp:sp modelId="{A380A703-62E3-4D35-90FC-735CC99DE0A4}">
      <dsp:nvSpPr>
        <dsp:cNvPr id="0" name=""/>
        <dsp:cNvSpPr/>
      </dsp:nvSpPr>
      <dsp:spPr>
        <a:xfrm>
          <a:off x="2084222" y="1357788"/>
          <a:ext cx="1981051" cy="1810385"/>
        </a:xfrm>
        <a:prstGeom prst="roundRect">
          <a:avLst/>
        </a:prstGeom>
        <a:gradFill rotWithShape="0">
          <a:gsLst>
            <a:gs pos="0">
              <a:schemeClr val="accent1">
                <a:alpha val="90000"/>
                <a:hueOff val="0"/>
                <a:satOff val="0"/>
                <a:lumOff val="0"/>
                <a:alphaOff val="-13333"/>
                <a:shade val="51000"/>
                <a:satMod val="130000"/>
              </a:schemeClr>
            </a:gs>
            <a:gs pos="80000">
              <a:schemeClr val="accent1">
                <a:alpha val="90000"/>
                <a:hueOff val="0"/>
                <a:satOff val="0"/>
                <a:lumOff val="0"/>
                <a:alphaOff val="-13333"/>
                <a:shade val="93000"/>
                <a:satMod val="130000"/>
              </a:schemeClr>
            </a:gs>
            <a:gs pos="100000">
              <a:schemeClr val="accent1">
                <a:alpha val="90000"/>
                <a:hueOff val="0"/>
                <a:satOff val="0"/>
                <a:lumOff val="0"/>
                <a:alphaOff val="-1333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 Les bonnes pratiques à mettre en place pour chaque partie du site</a:t>
          </a:r>
        </a:p>
      </dsp:txBody>
      <dsp:txXfrm>
        <a:off x="2172598" y="1446164"/>
        <a:ext cx="1804299" cy="1633633"/>
      </dsp:txXfrm>
    </dsp:sp>
    <dsp:sp modelId="{9DCBD177-0676-4B94-8A46-F8E0E724FFB1}">
      <dsp:nvSpPr>
        <dsp:cNvPr id="0" name=""/>
        <dsp:cNvSpPr/>
      </dsp:nvSpPr>
      <dsp:spPr>
        <a:xfrm>
          <a:off x="4164326" y="1357788"/>
          <a:ext cx="1981051" cy="1810385"/>
        </a:xfrm>
        <a:prstGeom prst="roundRect">
          <a:avLst/>
        </a:prstGeom>
        <a:gradFill rotWithShape="0">
          <a:gsLst>
            <a:gs pos="0">
              <a:schemeClr val="accent1">
                <a:alpha val="90000"/>
                <a:hueOff val="0"/>
                <a:satOff val="0"/>
                <a:lumOff val="0"/>
                <a:alphaOff val="-26667"/>
                <a:shade val="51000"/>
                <a:satMod val="130000"/>
              </a:schemeClr>
            </a:gs>
            <a:gs pos="80000">
              <a:schemeClr val="accent1">
                <a:alpha val="90000"/>
                <a:hueOff val="0"/>
                <a:satOff val="0"/>
                <a:lumOff val="0"/>
                <a:alphaOff val="-26667"/>
                <a:shade val="93000"/>
                <a:satMod val="130000"/>
              </a:schemeClr>
            </a:gs>
            <a:gs pos="100000">
              <a:schemeClr val="accent1">
                <a:alpha val="90000"/>
                <a:hueOff val="0"/>
                <a:satOff val="0"/>
                <a:lumOff val="0"/>
                <a:alphaOff val="-26667"/>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Synthèse d’analyse</a:t>
          </a:r>
        </a:p>
      </dsp:txBody>
      <dsp:txXfrm>
        <a:off x="4252702" y="1446164"/>
        <a:ext cx="1804299" cy="1633633"/>
      </dsp:txXfrm>
    </dsp:sp>
    <dsp:sp modelId="{F12F7D4B-BAA6-427A-BB08-645467652D18}">
      <dsp:nvSpPr>
        <dsp:cNvPr id="0" name=""/>
        <dsp:cNvSpPr/>
      </dsp:nvSpPr>
      <dsp:spPr>
        <a:xfrm>
          <a:off x="6244430" y="1357788"/>
          <a:ext cx="1981051" cy="1810385"/>
        </a:xfrm>
        <a:prstGeom prst="round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Objectif à atteindre :Meilleur  classement lorsqu’on tape “Entreprise webdesign Lyon” dans les moteurs de recherche</a:t>
          </a:r>
        </a:p>
      </dsp:txBody>
      <dsp:txXfrm>
        <a:off x="6332806" y="1446164"/>
        <a:ext cx="1804299" cy="16336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73302334-7E8B-4320-A1E2-4B05AC15A670}" type="datetimeFigureOut">
              <a:rPr lang="fr-FR" smtClean="0"/>
              <a:pPr/>
              <a:t>10/01/2023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8582E2-60D7-40E7-AECB-CED9E7320F8D}"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3302334-7E8B-4320-A1E2-4B05AC15A670}" type="datetimeFigureOut">
              <a:rPr lang="fr-FR" smtClean="0"/>
              <a:pPr/>
              <a:t>10/01/2023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8582E2-60D7-40E7-AECB-CED9E7320F8D}"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3302334-7E8B-4320-A1E2-4B05AC15A670}" type="datetimeFigureOut">
              <a:rPr lang="fr-FR" smtClean="0"/>
              <a:pPr/>
              <a:t>10/01/2023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8582E2-60D7-40E7-AECB-CED9E7320F8D}"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3302334-7E8B-4320-A1E2-4B05AC15A670}" type="datetimeFigureOut">
              <a:rPr lang="fr-FR" smtClean="0"/>
              <a:pPr/>
              <a:t>10/01/2023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8582E2-60D7-40E7-AECB-CED9E7320F8D}"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73302334-7E8B-4320-A1E2-4B05AC15A670}" type="datetimeFigureOut">
              <a:rPr lang="fr-FR" smtClean="0"/>
              <a:pPr/>
              <a:t>10/01/2023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8582E2-60D7-40E7-AECB-CED9E7320F8D}"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73302334-7E8B-4320-A1E2-4B05AC15A670}" type="datetimeFigureOut">
              <a:rPr lang="fr-FR" smtClean="0"/>
              <a:pPr/>
              <a:t>10/01/2023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8582E2-60D7-40E7-AECB-CED9E7320F8D}"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3302334-7E8B-4320-A1E2-4B05AC15A670}" type="datetimeFigureOut">
              <a:rPr lang="fr-FR" smtClean="0"/>
              <a:pPr/>
              <a:t>10/01/2023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08582E2-60D7-40E7-AECB-CED9E7320F8D}"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73302334-7E8B-4320-A1E2-4B05AC15A670}" type="datetimeFigureOut">
              <a:rPr lang="fr-FR" smtClean="0"/>
              <a:pPr/>
              <a:t>10/01/2023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08582E2-60D7-40E7-AECB-CED9E7320F8D}"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3302334-7E8B-4320-A1E2-4B05AC15A670}" type="datetimeFigureOut">
              <a:rPr lang="fr-FR" smtClean="0"/>
              <a:pPr/>
              <a:t>10/01/2023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08582E2-60D7-40E7-AECB-CED9E7320F8D}"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73302334-7E8B-4320-A1E2-4B05AC15A670}" type="datetimeFigureOut">
              <a:rPr lang="fr-FR" smtClean="0"/>
              <a:pPr/>
              <a:t>10/01/2023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8582E2-60D7-40E7-AECB-CED9E7320F8D}"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73302334-7E8B-4320-A1E2-4B05AC15A670}" type="datetimeFigureOut">
              <a:rPr lang="fr-FR" smtClean="0"/>
              <a:pPr/>
              <a:t>10/01/2023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8582E2-60D7-40E7-AECB-CED9E7320F8D}"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pour modifier le style du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302334-7E8B-4320-A1E2-4B05AC15A670}" type="datetimeFigureOut">
              <a:rPr lang="fr-FR" smtClean="0"/>
              <a:pPr/>
              <a:t>10/01/2023</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582E2-60D7-40E7-AECB-CED9E7320F8D}"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ave.webaim.org/" TargetMode="External"/><Relationship Id="rId2" Type="http://schemas.openxmlformats.org/officeDocument/2006/relationships/hyperlink" Target="https://chrome.google.com/webstore/detail/wave-evaluation-tool/jbbplnpkjmmeebjpijfedlgcdilocofh"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hyperlink" Target="https://wave.webaim.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ave.webaim.org/" TargetMode="External"/><Relationship Id="rId2" Type="http://schemas.openxmlformats.org/officeDocument/2006/relationships/hyperlink" Target="https://image.online-convert.com/fr/convertir-en-web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uptrends.com/tools/website-speed-test" TargetMode="Externa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image.online-convert.com/fr/convertir-en-webp"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3" name="Rectangle 1462">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40" name="Picture 416" descr="C:\Users\Tom\AppData\Local\Microsoft\Windows\Temporary Internet Files\Content.IE5\3TCQXQ9O\MPj04331760000[1].jpg"/>
          <p:cNvPicPr>
            <a:picLocks noChangeAspect="1" noChangeArrowheads="1"/>
          </p:cNvPicPr>
          <p:nvPr/>
        </p:nvPicPr>
        <p:blipFill rotWithShape="1">
          <a:blip r:embed="rId2" cstate="print"/>
          <a:srcRect l="13616" r="36385"/>
          <a:stretch/>
        </p:blipFill>
        <p:spPr bwMode="auto">
          <a:xfrm>
            <a:off x="20" y="10"/>
            <a:ext cx="4571980" cy="6857990"/>
          </a:xfrm>
          <a:prstGeom prst="rect">
            <a:avLst/>
          </a:prstGeom>
          <a:noFill/>
        </p:spPr>
      </p:pic>
      <p:pic>
        <p:nvPicPr>
          <p:cNvPr id="4" name="Image 3">
            <a:extLst>
              <a:ext uri="{FF2B5EF4-FFF2-40B4-BE49-F238E27FC236}">
                <a16:creationId xmlns:a16="http://schemas.microsoft.com/office/drawing/2014/main" id="{CE4710F8-BC65-4423-A405-9180FF256C74}"/>
              </a:ext>
            </a:extLst>
          </p:cNvPr>
          <p:cNvPicPr>
            <a:picLocks noChangeAspect="1"/>
          </p:cNvPicPr>
          <p:nvPr/>
        </p:nvPicPr>
        <p:blipFill rotWithShape="1">
          <a:blip r:embed="rId3"/>
          <a:srcRect l="5588" r="82079"/>
          <a:stretch/>
        </p:blipFill>
        <p:spPr>
          <a:xfrm>
            <a:off x="4572000" y="10"/>
            <a:ext cx="4572000" cy="6857990"/>
          </a:xfrm>
          <a:prstGeom prst="rect">
            <a:avLst/>
          </a:prstGeom>
        </p:spPr>
      </p:pic>
      <p:sp>
        <p:nvSpPr>
          <p:cNvPr id="1465" name="Rectangle 146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885915" y="2164437"/>
            <a:ext cx="3372170" cy="25291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7" name="Frame 146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447277" y="1835459"/>
            <a:ext cx="4249446" cy="3187083"/>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ous-titre 2"/>
          <p:cNvSpPr>
            <a:spLocks noGrp="1"/>
          </p:cNvSpPr>
          <p:nvPr>
            <p:ph type="subTitle" idx="1"/>
          </p:nvPr>
        </p:nvSpPr>
        <p:spPr>
          <a:xfrm>
            <a:off x="3491880" y="3515740"/>
            <a:ext cx="2092974" cy="1345719"/>
          </a:xfrm>
          <a:noFill/>
        </p:spPr>
        <p:txBody>
          <a:bodyPr>
            <a:normAutofit/>
          </a:bodyPr>
          <a:lstStyle/>
          <a:p>
            <a:r>
              <a:rPr lang="fr-FR" sz="2400" dirty="0">
                <a:solidFill>
                  <a:srgbClr val="080808"/>
                </a:solidFill>
              </a:rPr>
              <a:t>Améliorer le référencement</a:t>
            </a:r>
          </a:p>
        </p:txBody>
      </p:sp>
      <p:sp>
        <p:nvSpPr>
          <p:cNvPr id="2" name="Titre 1"/>
          <p:cNvSpPr>
            <a:spLocks noGrp="1"/>
          </p:cNvSpPr>
          <p:nvPr>
            <p:ph type="ctrTitle"/>
          </p:nvPr>
        </p:nvSpPr>
        <p:spPr>
          <a:xfrm>
            <a:off x="3215143" y="2761554"/>
            <a:ext cx="2713713" cy="754186"/>
          </a:xfrm>
          <a:noFill/>
        </p:spPr>
        <p:txBody>
          <a:bodyPr anchor="ctr">
            <a:normAutofit fontScale="90000"/>
          </a:bodyPr>
          <a:lstStyle/>
          <a:p>
            <a:r>
              <a:rPr lang="fr-FR" sz="2400" dirty="0">
                <a:solidFill>
                  <a:srgbClr val="080808"/>
                </a:solidFill>
              </a:rPr>
              <a:t>P4 </a:t>
            </a:r>
            <a:br>
              <a:rPr lang="fr-FR" sz="2400" dirty="0">
                <a:solidFill>
                  <a:srgbClr val="080808"/>
                </a:solidFill>
              </a:rPr>
            </a:br>
            <a:endParaRPr lang="fr-FR" sz="2400" dirty="0">
              <a:solidFill>
                <a:srgbClr val="08080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D3D131ED-4E83-4717-A287-F040735AB092}"/>
              </a:ext>
            </a:extLst>
          </p:cNvPr>
          <p:cNvPicPr>
            <a:picLocks noChangeAspect="1"/>
          </p:cNvPicPr>
          <p:nvPr/>
        </p:nvPicPr>
        <p:blipFill>
          <a:blip r:embed="rId2"/>
          <a:stretch>
            <a:fillRect/>
          </a:stretch>
        </p:blipFill>
        <p:spPr>
          <a:xfrm>
            <a:off x="1290637" y="1195387"/>
            <a:ext cx="6562725" cy="4467225"/>
          </a:xfrm>
          <a:prstGeom prst="rect">
            <a:avLst/>
          </a:prstGeom>
        </p:spPr>
      </p:pic>
    </p:spTree>
    <p:extLst>
      <p:ext uri="{BB962C8B-B14F-4D97-AF65-F5344CB8AC3E}">
        <p14:creationId xmlns:p14="http://schemas.microsoft.com/office/powerpoint/2010/main" val="3058915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10;&#10;Description générée automatiquement">
            <a:extLst>
              <a:ext uri="{FF2B5EF4-FFF2-40B4-BE49-F238E27FC236}">
                <a16:creationId xmlns:a16="http://schemas.microsoft.com/office/drawing/2014/main" id="{7E83E977-5743-48F8-AB98-AF3F270BD231}"/>
              </a:ext>
            </a:extLst>
          </p:cNvPr>
          <p:cNvPicPr>
            <a:picLocks noChangeAspect="1"/>
          </p:cNvPicPr>
          <p:nvPr/>
        </p:nvPicPr>
        <p:blipFill>
          <a:blip r:embed="rId2"/>
          <a:stretch>
            <a:fillRect/>
          </a:stretch>
        </p:blipFill>
        <p:spPr>
          <a:xfrm>
            <a:off x="482600" y="1988845"/>
            <a:ext cx="3971037" cy="2880308"/>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Image 2" descr="Une image contenant texte&#10;&#10;Description générée automatiquement">
            <a:extLst>
              <a:ext uri="{FF2B5EF4-FFF2-40B4-BE49-F238E27FC236}">
                <a16:creationId xmlns:a16="http://schemas.microsoft.com/office/drawing/2014/main" id="{64CAF4B2-6B54-4703-A73C-77FFC811A861}"/>
              </a:ext>
            </a:extLst>
          </p:cNvPr>
          <p:cNvPicPr>
            <a:picLocks noChangeAspect="1"/>
          </p:cNvPicPr>
          <p:nvPr/>
        </p:nvPicPr>
        <p:blipFill>
          <a:blip r:embed="rId3"/>
          <a:stretch>
            <a:fillRect/>
          </a:stretch>
        </p:blipFill>
        <p:spPr>
          <a:xfrm>
            <a:off x="4690362" y="1866075"/>
            <a:ext cx="3971037" cy="3125850"/>
          </a:xfrm>
          <a:prstGeom prst="rect">
            <a:avLst/>
          </a:prstGeom>
        </p:spPr>
      </p:pic>
    </p:spTree>
    <p:extLst>
      <p:ext uri="{BB962C8B-B14F-4D97-AF65-F5344CB8AC3E}">
        <p14:creationId xmlns:p14="http://schemas.microsoft.com/office/powerpoint/2010/main" val="1531267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8702EB10-832F-44D6-88D0-AEA3C113349B}"/>
              </a:ext>
            </a:extLst>
          </p:cNvPr>
          <p:cNvSpPr txBox="1"/>
          <p:nvPr/>
        </p:nvSpPr>
        <p:spPr>
          <a:xfrm>
            <a:off x="409763" y="433545"/>
            <a:ext cx="8354890"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700" dirty="0">
                <a:solidFill>
                  <a:srgbClr val="FFFFFF"/>
                </a:solidFill>
                <a:latin typeface="+mj-lt"/>
                <a:ea typeface="+mj-ea"/>
                <a:cs typeface="+mj-cs"/>
              </a:rPr>
              <a:t>Avant / Après</a:t>
            </a:r>
          </a:p>
        </p:txBody>
      </p:sp>
      <p:cxnSp>
        <p:nvCxnSpPr>
          <p:cNvPr id="32" name="Straight Connector 3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892A9088-CC17-4127-B44B-ABBBF660626E}"/>
              </a:ext>
            </a:extLst>
          </p:cNvPr>
          <p:cNvPicPr>
            <a:picLocks noChangeAspect="1"/>
          </p:cNvPicPr>
          <p:nvPr/>
        </p:nvPicPr>
        <p:blipFill>
          <a:blip r:embed="rId2"/>
          <a:stretch>
            <a:fillRect/>
          </a:stretch>
        </p:blipFill>
        <p:spPr>
          <a:xfrm>
            <a:off x="4545840" y="2566613"/>
            <a:ext cx="4091938" cy="3161022"/>
          </a:xfrm>
          <a:prstGeom prst="rect">
            <a:avLst/>
          </a:prstGeom>
        </p:spPr>
      </p:pic>
      <p:cxnSp>
        <p:nvCxnSpPr>
          <p:cNvPr id="34" name="Straight Connector 3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3B3B2579-0886-4741-917F-59C6D024DD05}"/>
              </a:ext>
            </a:extLst>
          </p:cNvPr>
          <p:cNvPicPr>
            <a:picLocks noChangeAspect="1"/>
          </p:cNvPicPr>
          <p:nvPr/>
        </p:nvPicPr>
        <p:blipFill>
          <a:blip r:embed="rId3"/>
          <a:stretch>
            <a:fillRect/>
          </a:stretch>
        </p:blipFill>
        <p:spPr>
          <a:xfrm>
            <a:off x="297661" y="2934888"/>
            <a:ext cx="4091938" cy="2792747"/>
          </a:xfrm>
          <a:prstGeom prst="rect">
            <a:avLst/>
          </a:prstGeom>
        </p:spPr>
      </p:pic>
    </p:spTree>
    <p:extLst>
      <p:ext uri="{BB962C8B-B14F-4D97-AF65-F5344CB8AC3E}">
        <p14:creationId xmlns:p14="http://schemas.microsoft.com/office/powerpoint/2010/main" val="3798431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705E34C-23B6-449F-AB26-7CFB1CD8EB32}"/>
              </a:ext>
            </a:extLst>
          </p:cNvPr>
          <p:cNvSpPr txBox="1"/>
          <p:nvPr/>
        </p:nvSpPr>
        <p:spPr>
          <a:xfrm>
            <a:off x="5598460" y="1783959"/>
            <a:ext cx="306548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dirty="0">
                <a:latin typeface="+mj-lt"/>
                <a:ea typeface="+mj-ea"/>
                <a:cs typeface="+mj-cs"/>
              </a:rPr>
              <a:t>W3C HTML</a:t>
            </a:r>
          </a:p>
        </p:txBody>
      </p:sp>
      <p:sp>
        <p:nvSpPr>
          <p:cNvPr id="10"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3" descr="White alphabet letters placed flat and stacked">
            <a:extLst>
              <a:ext uri="{FF2B5EF4-FFF2-40B4-BE49-F238E27FC236}">
                <a16:creationId xmlns:a16="http://schemas.microsoft.com/office/drawing/2014/main" id="{D471C71B-526A-F7FF-C64A-99F7515F90FC}"/>
              </a:ext>
            </a:extLst>
          </p:cNvPr>
          <p:cNvPicPr>
            <a:picLocks noChangeAspect="1"/>
          </p:cNvPicPr>
          <p:nvPr/>
        </p:nvPicPr>
        <p:blipFill rotWithShape="1">
          <a:blip r:embed="rId2"/>
          <a:srcRect l="7394" r="41298" b="-1"/>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22849741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C941C027-43D1-4FC3-9817-3BD14528BA9F}"/>
              </a:ext>
            </a:extLst>
          </p:cNvPr>
          <p:cNvPicPr>
            <a:picLocks noChangeAspect="1"/>
          </p:cNvPicPr>
          <p:nvPr/>
        </p:nvPicPr>
        <p:blipFill>
          <a:blip r:embed="rId2"/>
          <a:stretch>
            <a:fillRect/>
          </a:stretch>
        </p:blipFill>
        <p:spPr>
          <a:xfrm>
            <a:off x="342900" y="1261586"/>
            <a:ext cx="8458200" cy="4334828"/>
          </a:xfrm>
          <a:prstGeom prst="rect">
            <a:avLst/>
          </a:prstGeom>
        </p:spPr>
      </p:pic>
    </p:spTree>
    <p:extLst>
      <p:ext uri="{BB962C8B-B14F-4D97-AF65-F5344CB8AC3E}">
        <p14:creationId xmlns:p14="http://schemas.microsoft.com/office/powerpoint/2010/main" val="422981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4B597471-A185-4CFC-835F-21337D7C3066}"/>
              </a:ext>
            </a:extLst>
          </p:cNvPr>
          <p:cNvPicPr>
            <a:picLocks noChangeAspect="1"/>
          </p:cNvPicPr>
          <p:nvPr/>
        </p:nvPicPr>
        <p:blipFill rotWithShape="1">
          <a:blip r:embed="rId2"/>
          <a:srcRect l="10530" r="18671" b="-1"/>
          <a:stretch/>
        </p:blipFill>
        <p:spPr>
          <a:xfrm>
            <a:off x="342900" y="457200"/>
            <a:ext cx="8458200" cy="5943600"/>
          </a:xfrm>
          <a:prstGeom prst="rect">
            <a:avLst/>
          </a:prstGeom>
        </p:spPr>
      </p:pic>
    </p:spTree>
    <p:extLst>
      <p:ext uri="{BB962C8B-B14F-4D97-AF65-F5344CB8AC3E}">
        <p14:creationId xmlns:p14="http://schemas.microsoft.com/office/powerpoint/2010/main" val="161146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ACAAFDA4-2B2A-4919-BF8F-7397C6276E29}"/>
              </a:ext>
            </a:extLst>
          </p:cNvPr>
          <p:cNvPicPr>
            <a:picLocks noChangeAspect="1"/>
          </p:cNvPicPr>
          <p:nvPr/>
        </p:nvPicPr>
        <p:blipFill rotWithShape="1">
          <a:blip r:embed="rId2"/>
          <a:srcRect r="49477"/>
          <a:stretch/>
        </p:blipFill>
        <p:spPr>
          <a:xfrm>
            <a:off x="241299" y="321733"/>
            <a:ext cx="8661401" cy="6214534"/>
          </a:xfrm>
          <a:prstGeom prst="rect">
            <a:avLst/>
          </a:prstGeom>
        </p:spPr>
      </p:pic>
    </p:spTree>
    <p:extLst>
      <p:ext uri="{BB962C8B-B14F-4D97-AF65-F5344CB8AC3E}">
        <p14:creationId xmlns:p14="http://schemas.microsoft.com/office/powerpoint/2010/main" val="14942186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77724" y="-2401326"/>
            <a:ext cx="1354979" cy="8062627"/>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Espace réservé du contenu 3">
            <a:extLst>
              <a:ext uri="{FF2B5EF4-FFF2-40B4-BE49-F238E27FC236}">
                <a16:creationId xmlns:a16="http://schemas.microsoft.com/office/drawing/2014/main" id="{9E1A3C76-AC70-475B-A587-1B7F244B5AAF}"/>
              </a:ext>
            </a:extLst>
          </p:cNvPr>
          <p:cNvPicPr>
            <a:picLocks noGrp="1" noChangeAspect="1"/>
          </p:cNvPicPr>
          <p:nvPr>
            <p:ph idx="1"/>
          </p:nvPr>
        </p:nvPicPr>
        <p:blipFill>
          <a:blip r:embed="rId2"/>
          <a:stretch>
            <a:fillRect/>
          </a:stretch>
        </p:blipFill>
        <p:spPr>
          <a:xfrm>
            <a:off x="965200" y="3006725"/>
            <a:ext cx="3830638" cy="2728913"/>
          </a:xfrm>
          <a:prstGeom prst="rect">
            <a:avLst/>
          </a:prstGeom>
        </p:spPr>
      </p:pic>
      <p:pic>
        <p:nvPicPr>
          <p:cNvPr id="5" name="Image 4">
            <a:extLst>
              <a:ext uri="{FF2B5EF4-FFF2-40B4-BE49-F238E27FC236}">
                <a16:creationId xmlns:a16="http://schemas.microsoft.com/office/drawing/2014/main" id="{9C7A6034-9667-4204-917E-BAFE701368BA}"/>
              </a:ext>
            </a:extLst>
          </p:cNvPr>
          <p:cNvPicPr>
            <a:picLocks noChangeAspect="1"/>
          </p:cNvPicPr>
          <p:nvPr/>
        </p:nvPicPr>
        <p:blipFill>
          <a:blip r:embed="rId3"/>
          <a:stretch>
            <a:fillRect/>
          </a:stretch>
        </p:blipFill>
        <p:spPr>
          <a:xfrm>
            <a:off x="4864100" y="3006725"/>
            <a:ext cx="3648075" cy="2728913"/>
          </a:xfrm>
          <a:prstGeom prst="rect">
            <a:avLst/>
          </a:prstGeom>
        </p:spPr>
      </p:pic>
      <p:sp>
        <p:nvSpPr>
          <p:cNvPr id="2" name="Titre 1">
            <a:extLst>
              <a:ext uri="{FF2B5EF4-FFF2-40B4-BE49-F238E27FC236}">
                <a16:creationId xmlns:a16="http://schemas.microsoft.com/office/drawing/2014/main" id="{E19B928B-EE78-498A-8B03-61534BD58165}"/>
              </a:ext>
            </a:extLst>
          </p:cNvPr>
          <p:cNvSpPr>
            <a:spLocks noGrp="1"/>
          </p:cNvSpPr>
          <p:nvPr>
            <p:ph type="title"/>
          </p:nvPr>
        </p:nvSpPr>
        <p:spPr>
          <a:xfrm>
            <a:off x="965199" y="1204109"/>
            <a:ext cx="7517548" cy="857894"/>
          </a:xfrm>
        </p:spPr>
        <p:txBody>
          <a:bodyPr vert="horz" lIns="91440" tIns="45720" rIns="91440" bIns="45720" rtlCol="0">
            <a:normAutofit/>
          </a:bodyPr>
          <a:lstStyle/>
          <a:p>
            <a:r>
              <a:rPr lang="en-US" sz="3500">
                <a:solidFill>
                  <a:srgbClr val="FFFFFF"/>
                </a:solidFill>
              </a:rPr>
              <a:t>Avant / Après</a:t>
            </a:r>
          </a:p>
        </p:txBody>
      </p:sp>
    </p:spTree>
    <p:extLst>
      <p:ext uri="{BB962C8B-B14F-4D97-AF65-F5344CB8AC3E}">
        <p14:creationId xmlns:p14="http://schemas.microsoft.com/office/powerpoint/2010/main" val="3928775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705E34C-23B6-449F-AB26-7CFB1CD8EB32}"/>
              </a:ext>
            </a:extLst>
          </p:cNvPr>
          <p:cNvSpPr txBox="1"/>
          <p:nvPr/>
        </p:nvSpPr>
        <p:spPr>
          <a:xfrm>
            <a:off x="5598460" y="1783959"/>
            <a:ext cx="306548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dirty="0">
                <a:latin typeface="+mj-lt"/>
                <a:ea typeface="+mj-ea"/>
                <a:cs typeface="+mj-cs"/>
              </a:rPr>
              <a:t>W3C STYLE.CSS</a:t>
            </a:r>
          </a:p>
        </p:txBody>
      </p:sp>
      <p:sp>
        <p:nvSpPr>
          <p:cNvPr id="10"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3" descr="White alphabet letters placed flat and stacked">
            <a:extLst>
              <a:ext uri="{FF2B5EF4-FFF2-40B4-BE49-F238E27FC236}">
                <a16:creationId xmlns:a16="http://schemas.microsoft.com/office/drawing/2014/main" id="{D471C71B-526A-F7FF-C64A-99F7515F90FC}"/>
              </a:ext>
            </a:extLst>
          </p:cNvPr>
          <p:cNvPicPr>
            <a:picLocks noChangeAspect="1"/>
          </p:cNvPicPr>
          <p:nvPr/>
        </p:nvPicPr>
        <p:blipFill rotWithShape="1">
          <a:blip r:embed="rId2"/>
          <a:srcRect l="7394" r="41298" b="-1"/>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8586570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4F9857ED-1DEF-4481-AEB4-E7759342A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092957" cy="6858000"/>
          </a:xfrm>
          <a:custGeom>
            <a:avLst/>
            <a:gdLst>
              <a:gd name="connsiteX0" fmla="*/ 5457275 w 5457275"/>
              <a:gd name="connsiteY0" fmla="*/ 0 h 6858000"/>
              <a:gd name="connsiteX1" fmla="*/ 361354 w 5457275"/>
              <a:gd name="connsiteY1" fmla="*/ 0 h 6858000"/>
              <a:gd name="connsiteX2" fmla="*/ 335637 w 5457275"/>
              <a:gd name="connsiteY2" fmla="*/ 94722 h 6858000"/>
              <a:gd name="connsiteX3" fmla="*/ 690849 w 5457275"/>
              <a:gd name="connsiteY3" fmla="*/ 6842426 h 6858000"/>
              <a:gd name="connsiteX4" fmla="*/ 696735 w 5457275"/>
              <a:gd name="connsiteY4" fmla="*/ 6858000 h 6858000"/>
              <a:gd name="connsiteX5" fmla="*/ 5457275 w 545727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7275" h="6858000">
                <a:moveTo>
                  <a:pt x="5457275" y="0"/>
                </a:moveTo>
                <a:lnTo>
                  <a:pt x="361354" y="0"/>
                </a:lnTo>
                <a:lnTo>
                  <a:pt x="335637" y="94722"/>
                </a:lnTo>
                <a:cubicBezTo>
                  <a:pt x="-226206" y="2374054"/>
                  <a:pt x="-65870" y="4704140"/>
                  <a:pt x="690849" y="6842426"/>
                </a:cubicBezTo>
                <a:lnTo>
                  <a:pt x="696735" y="6858000"/>
                </a:lnTo>
                <a:lnTo>
                  <a:pt x="5457275"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6E4FBE1-8E8A-42A6-B693-88C8979D8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921520" cy="6858000"/>
          </a:xfrm>
          <a:custGeom>
            <a:avLst/>
            <a:gdLst>
              <a:gd name="connsiteX0" fmla="*/ 5228693 w 5228693"/>
              <a:gd name="connsiteY0" fmla="*/ 0 h 6858000"/>
              <a:gd name="connsiteX1" fmla="*/ 371685 w 5228693"/>
              <a:gd name="connsiteY1" fmla="*/ 1 h 6858000"/>
              <a:gd name="connsiteX2" fmla="*/ 319533 w 5228693"/>
              <a:gd name="connsiteY2" fmla="*/ 193787 h 6858000"/>
              <a:gd name="connsiteX3" fmla="*/ 623642 w 5228693"/>
              <a:gd name="connsiteY3" fmla="*/ 6599363 h 6858000"/>
              <a:gd name="connsiteX4" fmla="*/ 717029 w 5228693"/>
              <a:gd name="connsiteY4" fmla="*/ 6858000 h 6858000"/>
              <a:gd name="connsiteX5" fmla="*/ 5228693 w 522869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693" h="6858000">
                <a:moveTo>
                  <a:pt x="5228693" y="0"/>
                </a:moveTo>
                <a:lnTo>
                  <a:pt x="371685" y="1"/>
                </a:lnTo>
                <a:lnTo>
                  <a:pt x="319533" y="193787"/>
                </a:lnTo>
                <a:cubicBezTo>
                  <a:pt x="-206622" y="2355719"/>
                  <a:pt x="-67685" y="4563346"/>
                  <a:pt x="623642" y="6599363"/>
                </a:cubicBezTo>
                <a:lnTo>
                  <a:pt x="717029" y="6858000"/>
                </a:lnTo>
                <a:lnTo>
                  <a:pt x="5228693" y="685800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ZoneTexte 1">
            <a:extLst>
              <a:ext uri="{FF2B5EF4-FFF2-40B4-BE49-F238E27FC236}">
                <a16:creationId xmlns:a16="http://schemas.microsoft.com/office/drawing/2014/main" id="{BED5D737-522D-4ABD-8C5D-447770071420}"/>
              </a:ext>
            </a:extLst>
          </p:cNvPr>
          <p:cNvSpPr txBox="1"/>
          <p:nvPr/>
        </p:nvSpPr>
        <p:spPr>
          <a:xfrm>
            <a:off x="4553712" y="1330007"/>
            <a:ext cx="4107942" cy="469239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900" dirty="0">
                <a:effectLst/>
                <a:hlinkClick r:id="rId2"/>
              </a:rPr>
              <a:t>https://chrome.google.com/webstore/detail/wave-evaluation-tool/jbbplnpkjmmeebjpijfedlgcdilocofh</a:t>
            </a:r>
            <a:endParaRPr lang="en-US" sz="1900" dirty="0">
              <a:effectLst/>
            </a:endParaRP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a:hlinkClick r:id="rId3"/>
              </a:rPr>
              <a:t>https://wave.webaim.org/</a:t>
            </a:r>
            <a:endParaRPr lang="en-US" sz="1900"/>
          </a:p>
          <a:p>
            <a:pPr indent="-228600">
              <a:lnSpc>
                <a:spcPct val="90000"/>
              </a:lnSpc>
              <a:spcAft>
                <a:spcPts val="600"/>
              </a:spcAft>
              <a:buFont typeface="Arial" panose="020B0604020202020204" pitchFamily="34" charset="0"/>
              <a:buChar char="•"/>
            </a:pPr>
            <a:endParaRPr lang="en-US" sz="1900" dirty="0"/>
          </a:p>
        </p:txBody>
      </p:sp>
    </p:spTree>
    <p:extLst>
      <p:ext uri="{BB962C8B-B14F-4D97-AF65-F5344CB8AC3E}">
        <p14:creationId xmlns:p14="http://schemas.microsoft.com/office/powerpoint/2010/main" val="252979631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32E32B-9A57-4CE9-A484-53D83F131DD5}"/>
              </a:ext>
            </a:extLst>
          </p:cNvPr>
          <p:cNvSpPr>
            <a:spLocks noGrp="1"/>
          </p:cNvSpPr>
          <p:nvPr>
            <p:ph type="title"/>
          </p:nvPr>
        </p:nvSpPr>
        <p:spPr/>
        <p:txBody>
          <a:bodyPr/>
          <a:lstStyle/>
          <a:p>
            <a:r>
              <a:rPr lang="fr-FR" dirty="0"/>
              <a:t>Introduction</a:t>
            </a:r>
          </a:p>
        </p:txBody>
      </p:sp>
      <p:graphicFrame>
        <p:nvGraphicFramePr>
          <p:cNvPr id="4" name="Espace réservé du contenu 3">
            <a:extLst>
              <a:ext uri="{FF2B5EF4-FFF2-40B4-BE49-F238E27FC236}">
                <a16:creationId xmlns:a16="http://schemas.microsoft.com/office/drawing/2014/main" id="{F160C703-DB86-4D54-80B9-CDC6503B8E0A}"/>
              </a:ext>
            </a:extLst>
          </p:cNvPr>
          <p:cNvGraphicFramePr>
            <a:graphicFrameLocks noGrp="1"/>
          </p:cNvGraphicFramePr>
          <p:nvPr>
            <p:ph idx="1"/>
            <p:extLst>
              <p:ext uri="{D42A27DB-BD31-4B8C-83A1-F6EECF244321}">
                <p14:modId xmlns:p14="http://schemas.microsoft.com/office/powerpoint/2010/main" val="24981115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3683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016E746-1C05-4161-915F-D9D2ABA9FD87}"/>
              </a:ext>
            </a:extLst>
          </p:cNvPr>
          <p:cNvPicPr>
            <a:picLocks noChangeAspect="1"/>
          </p:cNvPicPr>
          <p:nvPr/>
        </p:nvPicPr>
        <p:blipFill rotWithShape="1">
          <a:blip r:embed="rId2"/>
          <a:srcRect r="6270" b="-2"/>
          <a:stretch/>
        </p:blipFill>
        <p:spPr>
          <a:xfrm>
            <a:off x="241299" y="321733"/>
            <a:ext cx="8661401" cy="6214534"/>
          </a:xfrm>
          <a:prstGeom prst="rect">
            <a:avLst/>
          </a:prstGeom>
        </p:spPr>
      </p:pic>
    </p:spTree>
    <p:extLst>
      <p:ext uri="{BB962C8B-B14F-4D97-AF65-F5344CB8AC3E}">
        <p14:creationId xmlns:p14="http://schemas.microsoft.com/office/powerpoint/2010/main" val="305736239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ript informatique sur un écran">
            <a:extLst>
              <a:ext uri="{FF2B5EF4-FFF2-40B4-BE49-F238E27FC236}">
                <a16:creationId xmlns:a16="http://schemas.microsoft.com/office/drawing/2014/main" id="{13C57199-EF8A-3C19-0D79-45EF77A38AEB}"/>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501B79E-5B78-414A-A649-0F5943827D0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nSpc>
                <a:spcPct val="90000"/>
              </a:lnSpc>
            </a:pPr>
            <a:r>
              <a:rPr lang="en-US" sz="4500" dirty="0" err="1">
                <a:solidFill>
                  <a:srgbClr val="FFFFFF"/>
                </a:solidFill>
              </a:rPr>
              <a:t>Amélioration</a:t>
            </a:r>
            <a:r>
              <a:rPr lang="en-US" sz="4500" dirty="0">
                <a:solidFill>
                  <a:srgbClr val="FFFFFF"/>
                </a:solidFill>
              </a:rPr>
              <a:t> structure HTML</a:t>
            </a:r>
          </a:p>
        </p:txBody>
      </p:sp>
    </p:spTree>
    <p:extLst>
      <p:ext uri="{BB962C8B-B14F-4D97-AF65-F5344CB8AC3E}">
        <p14:creationId xmlns:p14="http://schemas.microsoft.com/office/powerpoint/2010/main" val="80845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E15C1C6-DBEE-4E91-9962-982AEE6416A9}"/>
              </a:ext>
            </a:extLst>
          </p:cNvPr>
          <p:cNvSpPr>
            <a:spLocks noGrp="1"/>
          </p:cNvSpPr>
          <p:nvPr>
            <p:ph type="title"/>
          </p:nvPr>
        </p:nvSpPr>
        <p:spPr>
          <a:xfrm>
            <a:off x="867638" y="637762"/>
            <a:ext cx="7416372" cy="900131"/>
          </a:xfrm>
        </p:spPr>
        <p:txBody>
          <a:bodyPr anchor="t">
            <a:normAutofit/>
          </a:bodyPr>
          <a:lstStyle/>
          <a:p>
            <a:pPr algn="l"/>
            <a:r>
              <a:rPr lang="fr-FR" sz="3500">
                <a:solidFill>
                  <a:schemeClr val="bg1"/>
                </a:solidFill>
              </a:rPr>
              <a:t>Les points d’améliorations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3501CB32-AF23-4CB8-82B2-2B2DA0D8273F}"/>
              </a:ext>
            </a:extLst>
          </p:cNvPr>
          <p:cNvSpPr>
            <a:spLocks noGrp="1"/>
          </p:cNvSpPr>
          <p:nvPr>
            <p:ph idx="1"/>
          </p:nvPr>
        </p:nvSpPr>
        <p:spPr>
          <a:xfrm>
            <a:off x="866661" y="2217343"/>
            <a:ext cx="7410669" cy="3959619"/>
          </a:xfrm>
        </p:spPr>
        <p:txBody>
          <a:bodyPr>
            <a:normAutofit/>
          </a:bodyPr>
          <a:lstStyle/>
          <a:p>
            <a:pPr>
              <a:lnSpc>
                <a:spcPct val="90000"/>
              </a:lnSpc>
              <a:buFont typeface="Wingdings" panose="05000000000000000000" pitchFamily="2" charset="2"/>
              <a:buChar char="Ø"/>
            </a:pPr>
            <a:r>
              <a:rPr lang="fr-FR" sz="2100" dirty="0"/>
              <a:t>Meta description :« faire une brève présentation du site (c’est ce qui apparaîtra sur les moteurs de recherches » entre 70 et 320 caractères resté dans le même champ lexicale</a:t>
            </a:r>
          </a:p>
          <a:p>
            <a:pPr>
              <a:lnSpc>
                <a:spcPct val="90000"/>
              </a:lnSpc>
              <a:buFont typeface="Wingdings" panose="05000000000000000000" pitchFamily="2" charset="2"/>
              <a:buChar char="Ø"/>
            </a:pPr>
            <a:r>
              <a:rPr lang="fr-FR" sz="2100" dirty="0"/>
              <a:t>Meta </a:t>
            </a:r>
            <a:r>
              <a:rPr lang="fr-FR" sz="2100" dirty="0" err="1"/>
              <a:t>name</a:t>
            </a:r>
            <a:r>
              <a:rPr lang="fr-FR" sz="2100" dirty="0"/>
              <a:t> =robots content « all » instruction donnée à Google pour afficher le site sans restriction</a:t>
            </a:r>
          </a:p>
          <a:p>
            <a:pPr>
              <a:lnSpc>
                <a:spcPct val="90000"/>
              </a:lnSpc>
              <a:buFont typeface="Wingdings" panose="05000000000000000000" pitchFamily="2" charset="2"/>
              <a:buChar char="Ø"/>
            </a:pPr>
            <a:r>
              <a:rPr lang="fr-FR" sz="2100" dirty="0"/>
              <a:t>Suppression Meta Keywords</a:t>
            </a:r>
          </a:p>
          <a:p>
            <a:pPr>
              <a:lnSpc>
                <a:spcPct val="90000"/>
              </a:lnSpc>
              <a:buFont typeface="Wingdings" panose="05000000000000000000" pitchFamily="2" charset="2"/>
              <a:buChar char="Ø"/>
            </a:pPr>
            <a:r>
              <a:rPr lang="fr-FR" sz="2100" dirty="0"/>
              <a:t>Intégré une Balise </a:t>
            </a:r>
            <a:r>
              <a:rPr lang="fr-FR" sz="2100" dirty="0" err="1"/>
              <a:t>Title</a:t>
            </a:r>
            <a:endParaRPr lang="fr-FR" sz="2100" dirty="0"/>
          </a:p>
          <a:p>
            <a:pPr>
              <a:lnSpc>
                <a:spcPct val="90000"/>
              </a:lnSpc>
              <a:buFont typeface="Wingdings" panose="05000000000000000000" pitchFamily="2" charset="2"/>
              <a:buChar char="Ø"/>
            </a:pPr>
            <a:r>
              <a:rPr lang="fr-FR" sz="2100" dirty="0"/>
              <a:t>Ligne de code incohérente corrigé</a:t>
            </a:r>
          </a:p>
          <a:p>
            <a:pPr>
              <a:lnSpc>
                <a:spcPct val="90000"/>
              </a:lnSpc>
              <a:buFont typeface="Wingdings" panose="05000000000000000000" pitchFamily="2" charset="2"/>
              <a:buChar char="Ø"/>
            </a:pPr>
            <a:r>
              <a:rPr lang="fr-FR" sz="2100" dirty="0"/>
              <a:t>Supprimer Maillage incohérent lien vide erreur d’exploitation 404 </a:t>
            </a:r>
          </a:p>
          <a:p>
            <a:pPr>
              <a:lnSpc>
                <a:spcPct val="90000"/>
              </a:lnSpc>
              <a:buFont typeface="Wingdings" panose="05000000000000000000" pitchFamily="2" charset="2"/>
              <a:buChar char="Ø"/>
            </a:pPr>
            <a:r>
              <a:rPr lang="fr-FR" sz="2100" dirty="0"/>
              <a:t> Structure HTML cohérente uniquement des DIV ajouter des sections aside et footer</a:t>
            </a:r>
          </a:p>
        </p:txBody>
      </p:sp>
    </p:spTree>
    <p:extLst>
      <p:ext uri="{BB962C8B-B14F-4D97-AF65-F5344CB8AC3E}">
        <p14:creationId xmlns:p14="http://schemas.microsoft.com/office/powerpoint/2010/main" val="132345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Image 7">
            <a:extLst>
              <a:ext uri="{FF2B5EF4-FFF2-40B4-BE49-F238E27FC236}">
                <a16:creationId xmlns:a16="http://schemas.microsoft.com/office/drawing/2014/main" id="{33B1C1EE-A767-41EC-B55E-6622D8300F11}"/>
              </a:ext>
            </a:extLst>
          </p:cNvPr>
          <p:cNvPicPr>
            <a:picLocks noChangeAspect="1"/>
          </p:cNvPicPr>
          <p:nvPr/>
        </p:nvPicPr>
        <p:blipFill rotWithShape="1">
          <a:blip r:embed="rId2"/>
          <a:srcRect r="21319"/>
          <a:stretch/>
        </p:blipFill>
        <p:spPr>
          <a:xfrm>
            <a:off x="20" y="1282"/>
            <a:ext cx="9143980" cy="6856718"/>
          </a:xfrm>
          <a:prstGeom prst="rect">
            <a:avLst/>
          </a:prstGeom>
        </p:spPr>
      </p:pic>
    </p:spTree>
    <p:extLst>
      <p:ext uri="{BB962C8B-B14F-4D97-AF65-F5344CB8AC3E}">
        <p14:creationId xmlns:p14="http://schemas.microsoft.com/office/powerpoint/2010/main" val="3330673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éo 3">
            <a:extLst>
              <a:ext uri="{FF2B5EF4-FFF2-40B4-BE49-F238E27FC236}">
                <a16:creationId xmlns:a16="http://schemas.microsoft.com/office/drawing/2014/main" id="{C023E3E9-7EC9-16BA-D517-01463DD2ACB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653" r="14133" b="-1"/>
          <a:stretch/>
        </p:blipFill>
        <p:spPr>
          <a:xfrm>
            <a:off x="-2285" y="10"/>
            <a:ext cx="9143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354CD1-A422-49BC-B55E-6D9D0B0C1C70}"/>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nSpc>
                <a:spcPct val="90000"/>
              </a:lnSpc>
            </a:pPr>
            <a:r>
              <a:rPr lang="en-US" sz="4500" dirty="0" err="1">
                <a:solidFill>
                  <a:srgbClr val="FFFFFF"/>
                </a:solidFill>
              </a:rPr>
              <a:t>Accessibilités</a:t>
            </a:r>
            <a:endParaRPr lang="en-US" sz="4500" dirty="0">
              <a:solidFill>
                <a:srgbClr val="FFFFFF"/>
              </a:solidFill>
            </a:endParaRPr>
          </a:p>
        </p:txBody>
      </p:sp>
    </p:spTree>
    <p:extLst>
      <p:ext uri="{BB962C8B-B14F-4D97-AF65-F5344CB8AC3E}">
        <p14:creationId xmlns:p14="http://schemas.microsoft.com/office/powerpoint/2010/main" val="145593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7" name="Group 1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18" name="Freeform: Shape 17">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re 1">
            <a:extLst>
              <a:ext uri="{FF2B5EF4-FFF2-40B4-BE49-F238E27FC236}">
                <a16:creationId xmlns:a16="http://schemas.microsoft.com/office/drawing/2014/main" id="{BE9A8249-B4BC-4B68-BD1B-50D6FAD5DB0E}"/>
              </a:ext>
            </a:extLst>
          </p:cNvPr>
          <p:cNvSpPr>
            <a:spLocks noGrp="1"/>
          </p:cNvSpPr>
          <p:nvPr>
            <p:ph type="title"/>
          </p:nvPr>
        </p:nvSpPr>
        <p:spPr>
          <a:xfrm>
            <a:off x="480060" y="1243013"/>
            <a:ext cx="2891790" cy="4371974"/>
          </a:xfrm>
        </p:spPr>
        <p:txBody>
          <a:bodyPr>
            <a:normAutofit/>
          </a:bodyPr>
          <a:lstStyle/>
          <a:p>
            <a:r>
              <a:rPr lang="fr-FR" sz="1900">
                <a:solidFill>
                  <a:schemeClr val="tx2"/>
                </a:solidFill>
                <a:hlinkClick r:id="rId2"/>
              </a:rPr>
              <a:t>https://wave.webaim.org/</a:t>
            </a:r>
            <a:endParaRPr lang="fr-FR" sz="1900">
              <a:solidFill>
                <a:schemeClr val="tx2"/>
              </a:solidFill>
            </a:endParaRPr>
          </a:p>
        </p:txBody>
      </p:sp>
      <p:sp>
        <p:nvSpPr>
          <p:cNvPr id="3" name="Espace réservé du contenu 2">
            <a:extLst>
              <a:ext uri="{FF2B5EF4-FFF2-40B4-BE49-F238E27FC236}">
                <a16:creationId xmlns:a16="http://schemas.microsoft.com/office/drawing/2014/main" id="{27A299A5-DA83-4CAC-8B67-405C6852C464}"/>
              </a:ext>
            </a:extLst>
          </p:cNvPr>
          <p:cNvSpPr>
            <a:spLocks noGrp="1"/>
          </p:cNvSpPr>
          <p:nvPr>
            <p:ph idx="1"/>
          </p:nvPr>
        </p:nvSpPr>
        <p:spPr>
          <a:xfrm>
            <a:off x="4629150" y="804672"/>
            <a:ext cx="3915918" cy="5230368"/>
          </a:xfrm>
        </p:spPr>
        <p:txBody>
          <a:bodyPr anchor="ctr">
            <a:normAutofit/>
          </a:bodyPr>
          <a:lstStyle/>
          <a:p>
            <a:r>
              <a:rPr lang="fr-FR" sz="1600">
                <a:solidFill>
                  <a:schemeClr val="tx2"/>
                </a:solidFill>
              </a:rPr>
              <a:t>WAVE® est une suite d'outils d'évaluation qui aide les auteurs à rendre leur contenu Web plus accessible aux personnes handicapées. WAVE peut identifier de nombreuses erreurs d'accessibilité et d'erreurs WCAG (Web Content Accessibility Guideline), mais facilite également l'évaluation humaine du contenu Web. </a:t>
            </a:r>
          </a:p>
        </p:txBody>
      </p:sp>
    </p:spTree>
    <p:extLst>
      <p:ext uri="{BB962C8B-B14F-4D97-AF65-F5344CB8AC3E}">
        <p14:creationId xmlns:p14="http://schemas.microsoft.com/office/powerpoint/2010/main" val="430659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15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968D8E26-B6C7-4660-8AE8-46A8A72034F5}"/>
              </a:ext>
            </a:extLst>
          </p:cNvPr>
          <p:cNvPicPr>
            <a:picLocks noChangeAspect="1"/>
          </p:cNvPicPr>
          <p:nvPr/>
        </p:nvPicPr>
        <p:blipFill>
          <a:blip r:embed="rId2"/>
          <a:stretch>
            <a:fillRect/>
          </a:stretch>
        </p:blipFill>
        <p:spPr>
          <a:xfrm>
            <a:off x="482600" y="1506982"/>
            <a:ext cx="8178799" cy="3844035"/>
          </a:xfrm>
          <a:prstGeom prst="rect">
            <a:avLst/>
          </a:prstGeom>
        </p:spPr>
      </p:pic>
    </p:spTree>
    <p:extLst>
      <p:ext uri="{BB962C8B-B14F-4D97-AF65-F5344CB8AC3E}">
        <p14:creationId xmlns:p14="http://schemas.microsoft.com/office/powerpoint/2010/main" val="143608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D1BCF5A-73B5-41D9-A862-619D2CEFD39C}"/>
              </a:ext>
            </a:extLst>
          </p:cNvPr>
          <p:cNvPicPr>
            <a:picLocks noChangeAspect="1"/>
          </p:cNvPicPr>
          <p:nvPr/>
        </p:nvPicPr>
        <p:blipFill rotWithShape="1">
          <a:blip r:embed="rId2"/>
          <a:srcRect l="17073" r="-2" b="-2"/>
          <a:stretch/>
        </p:blipFill>
        <p:spPr>
          <a:xfrm>
            <a:off x="241299" y="321733"/>
            <a:ext cx="8661401" cy="6214534"/>
          </a:xfrm>
          <a:prstGeom prst="rect">
            <a:avLst/>
          </a:prstGeom>
        </p:spPr>
      </p:pic>
    </p:spTree>
    <p:extLst>
      <p:ext uri="{BB962C8B-B14F-4D97-AF65-F5344CB8AC3E}">
        <p14:creationId xmlns:p14="http://schemas.microsoft.com/office/powerpoint/2010/main" val="80853882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33526B9-5182-4459-9511-011276C18C10}"/>
              </a:ext>
            </a:extLst>
          </p:cNvPr>
          <p:cNvPicPr>
            <a:picLocks noChangeAspect="1"/>
          </p:cNvPicPr>
          <p:nvPr/>
        </p:nvPicPr>
        <p:blipFill>
          <a:blip r:embed="rId2"/>
          <a:stretch>
            <a:fillRect/>
          </a:stretch>
        </p:blipFill>
        <p:spPr>
          <a:xfrm>
            <a:off x="342901" y="585659"/>
            <a:ext cx="4070073" cy="2377320"/>
          </a:xfrm>
          <a:prstGeom prst="rect">
            <a:avLst/>
          </a:prstGeom>
        </p:spPr>
      </p:pic>
      <p:sp>
        <p:nvSpPr>
          <p:cNvPr id="29" name="Rectangle 2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7710" y="0"/>
            <a:ext cx="6858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9F7C5AD4-4049-4030-A895-E4DA0C84B0AF}"/>
              </a:ext>
            </a:extLst>
          </p:cNvPr>
          <p:cNvPicPr>
            <a:picLocks noChangeAspect="1"/>
          </p:cNvPicPr>
          <p:nvPr/>
        </p:nvPicPr>
        <p:blipFill>
          <a:blip r:embed="rId3"/>
          <a:stretch>
            <a:fillRect/>
          </a:stretch>
        </p:blipFill>
        <p:spPr>
          <a:xfrm>
            <a:off x="5267868" y="321734"/>
            <a:ext cx="2760760" cy="2905170"/>
          </a:xfrm>
          <a:prstGeom prst="rect">
            <a:avLst/>
          </a:prstGeom>
        </p:spPr>
      </p:pic>
      <p:sp>
        <p:nvSpPr>
          <p:cNvPr id="31" name="Rectangle 3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59486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9140" y="3383280"/>
            <a:ext cx="459486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a:extLst>
              <a:ext uri="{FF2B5EF4-FFF2-40B4-BE49-F238E27FC236}">
                <a16:creationId xmlns:a16="http://schemas.microsoft.com/office/drawing/2014/main" id="{96C5B8B8-591B-4B80-92F1-D4D5B706BEFC}"/>
              </a:ext>
            </a:extLst>
          </p:cNvPr>
          <p:cNvPicPr>
            <a:picLocks noChangeAspect="1"/>
          </p:cNvPicPr>
          <p:nvPr/>
        </p:nvPicPr>
        <p:blipFill>
          <a:blip r:embed="rId4"/>
          <a:stretch>
            <a:fillRect/>
          </a:stretch>
        </p:blipFill>
        <p:spPr>
          <a:xfrm>
            <a:off x="342900" y="4041461"/>
            <a:ext cx="4070073" cy="1939830"/>
          </a:xfrm>
          <a:prstGeom prst="rect">
            <a:avLst/>
          </a:prstGeom>
        </p:spPr>
      </p:pic>
      <p:pic>
        <p:nvPicPr>
          <p:cNvPr id="9" name="Image 8">
            <a:extLst>
              <a:ext uri="{FF2B5EF4-FFF2-40B4-BE49-F238E27FC236}">
                <a16:creationId xmlns:a16="http://schemas.microsoft.com/office/drawing/2014/main" id="{317AB17D-B14D-48C0-85C0-5435208D94A3}"/>
              </a:ext>
            </a:extLst>
          </p:cNvPr>
          <p:cNvPicPr>
            <a:picLocks noChangeAspect="1"/>
          </p:cNvPicPr>
          <p:nvPr/>
        </p:nvPicPr>
        <p:blipFill>
          <a:blip r:embed="rId5"/>
          <a:stretch>
            <a:fillRect/>
          </a:stretch>
        </p:blipFill>
        <p:spPr>
          <a:xfrm>
            <a:off x="4889590" y="3631096"/>
            <a:ext cx="3517315" cy="2760560"/>
          </a:xfrm>
          <a:prstGeom prst="rect">
            <a:avLst/>
          </a:prstGeom>
        </p:spPr>
      </p:pic>
    </p:spTree>
    <p:extLst>
      <p:ext uri="{BB962C8B-B14F-4D97-AF65-F5344CB8AC3E}">
        <p14:creationId xmlns:p14="http://schemas.microsoft.com/office/powerpoint/2010/main" val="344602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EEC91E-106C-4E5B-9F68-EFF942A47240}"/>
              </a:ext>
            </a:extLst>
          </p:cNvPr>
          <p:cNvPicPr>
            <a:picLocks noChangeAspect="1"/>
          </p:cNvPicPr>
          <p:nvPr/>
        </p:nvPicPr>
        <p:blipFill>
          <a:blip r:embed="rId2"/>
          <a:stretch>
            <a:fillRect/>
          </a:stretch>
        </p:blipFill>
        <p:spPr>
          <a:xfrm>
            <a:off x="756200" y="643466"/>
            <a:ext cx="7631599" cy="5571067"/>
          </a:xfrm>
          <a:prstGeom prst="rect">
            <a:avLst/>
          </a:prstGeom>
        </p:spPr>
      </p:pic>
    </p:spTree>
    <p:extLst>
      <p:ext uri="{BB962C8B-B14F-4D97-AF65-F5344CB8AC3E}">
        <p14:creationId xmlns:p14="http://schemas.microsoft.com/office/powerpoint/2010/main" val="2749483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36BAF9F-17F1-4BC6-B589-A75982255F4B}"/>
              </a:ext>
            </a:extLst>
          </p:cNvPr>
          <p:cNvSpPr>
            <a:spLocks noGrp="1"/>
          </p:cNvSpPr>
          <p:nvPr>
            <p:ph type="title"/>
          </p:nvPr>
        </p:nvSpPr>
        <p:spPr>
          <a:xfrm>
            <a:off x="107504" y="-5704"/>
            <a:ext cx="8856984" cy="1543598"/>
          </a:xfrm>
        </p:spPr>
        <p:txBody>
          <a:bodyPr anchor="t">
            <a:normAutofit fontScale="90000"/>
          </a:bodyPr>
          <a:lstStyle/>
          <a:p>
            <a:r>
              <a:rPr lang="fr-FR" sz="3100" dirty="0">
                <a:solidFill>
                  <a:schemeClr val="bg1"/>
                </a:solidFill>
              </a:rPr>
              <a:t>Les parties du site qui ne sont pas optimisées pour le SEO et/ou qui ne sont pas à jour en termes d’accessibilité</a:t>
            </a:r>
            <a:br>
              <a:rPr lang="fr-FR" sz="3500" dirty="0">
                <a:solidFill>
                  <a:schemeClr val="bg1"/>
                </a:solidFill>
              </a:rPr>
            </a:br>
            <a:r>
              <a:rPr lang="fr-FR" sz="3500" dirty="0">
                <a:solidFill>
                  <a:schemeClr val="bg1"/>
                </a:solidFill>
              </a:rPr>
              <a:t>Actions correctives</a:t>
            </a:r>
          </a:p>
        </p:txBody>
      </p:sp>
      <p:sp>
        <p:nvSpPr>
          <p:cNvPr id="68" name="Rectangle 67">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516E465E-80B0-42E8-A504-FF0B4DA6215C}"/>
              </a:ext>
            </a:extLst>
          </p:cNvPr>
          <p:cNvSpPr>
            <a:spLocks noGrp="1"/>
          </p:cNvSpPr>
          <p:nvPr>
            <p:ph idx="1"/>
          </p:nvPr>
        </p:nvSpPr>
        <p:spPr>
          <a:xfrm>
            <a:off x="866661" y="2217343"/>
            <a:ext cx="7410669" cy="3959619"/>
          </a:xfrm>
        </p:spPr>
        <p:txBody>
          <a:bodyPr>
            <a:normAutofit/>
          </a:bodyPr>
          <a:lstStyle/>
          <a:p>
            <a:pPr marL="514350" indent="-514350">
              <a:buFont typeface="+mj-lt"/>
              <a:buAutoNum type="arabicPeriod"/>
            </a:pPr>
            <a:r>
              <a:rPr lang="fr-FR" sz="2100" dirty="0"/>
              <a:t>Vitesse de chargement </a:t>
            </a:r>
          </a:p>
          <a:p>
            <a:pPr marL="514350" indent="-514350">
              <a:buFont typeface="+mj-lt"/>
              <a:buAutoNum type="arabicPeriod"/>
            </a:pPr>
            <a:r>
              <a:rPr lang="fr-FR" sz="2100" dirty="0"/>
              <a:t>Réduire la taille des images </a:t>
            </a:r>
            <a:r>
              <a:rPr lang="en-US" sz="2100" dirty="0">
                <a:hlinkClick r:id="rId2"/>
              </a:rPr>
              <a:t>https://image.online-convert.com/fr/convertir-en-webp</a:t>
            </a:r>
            <a:endParaRPr lang="fr-FR" sz="2100" dirty="0"/>
          </a:p>
          <a:p>
            <a:pPr marL="514350" indent="-514350">
              <a:buFont typeface="+mj-lt"/>
              <a:buAutoNum type="arabicPeriod"/>
            </a:pPr>
            <a:r>
              <a:rPr lang="fr-FR" sz="2100" dirty="0"/>
              <a:t>Erreur de codes W3C et de cohérence dans la structure HTML</a:t>
            </a:r>
          </a:p>
          <a:p>
            <a:pPr marL="514350" indent="-514350">
              <a:buFont typeface="+mj-lt"/>
              <a:buAutoNum type="arabicPeriod"/>
            </a:pPr>
            <a:r>
              <a:rPr lang="fr-FR" sz="2100" dirty="0"/>
              <a:t>Contrôle de l’accessibilité </a:t>
            </a:r>
            <a:r>
              <a:rPr lang="fr-FR" sz="2100" dirty="0">
                <a:hlinkClick r:id="rId3"/>
              </a:rPr>
              <a:t>https://wave.webaim.org/</a:t>
            </a:r>
            <a:endParaRPr lang="fr-FR" sz="2100" dirty="0"/>
          </a:p>
          <a:p>
            <a:pPr marL="1314450" lvl="2" indent="-514350">
              <a:buFont typeface="+mj-lt"/>
              <a:buAutoNum type="alphaLcPeriod"/>
            </a:pPr>
            <a:r>
              <a:rPr lang="fr-FR" sz="2100" dirty="0"/>
              <a:t>Contraste</a:t>
            </a:r>
          </a:p>
          <a:p>
            <a:pPr marL="1314450" lvl="2" indent="-514350">
              <a:buFont typeface="+mj-lt"/>
              <a:buAutoNum type="alphaLcPeriod"/>
            </a:pPr>
            <a:r>
              <a:rPr lang="fr-FR" sz="2100" dirty="0"/>
              <a:t>Accessibilité texte alternative</a:t>
            </a:r>
          </a:p>
          <a:p>
            <a:pPr marL="1314450" lvl="2" indent="-514350">
              <a:buFont typeface="+mj-lt"/>
              <a:buAutoNum type="alphaLcPeriod"/>
            </a:pPr>
            <a:r>
              <a:rPr lang="fr-FR" sz="2100" dirty="0"/>
              <a:t>Focus</a:t>
            </a:r>
          </a:p>
          <a:p>
            <a:pPr marL="1314450" lvl="2" indent="-514350">
              <a:buFont typeface="+mj-lt"/>
              <a:buAutoNum type="alphaLcPeriod"/>
            </a:pPr>
            <a:r>
              <a:rPr lang="fr-FR" sz="2100" dirty="0"/>
              <a:t>Label</a:t>
            </a:r>
          </a:p>
          <a:p>
            <a:pPr marL="514350" indent="-514350">
              <a:buFont typeface="+mj-lt"/>
              <a:buAutoNum type="arabicPeriod"/>
            </a:pPr>
            <a:endParaRPr lang="fr-FR" sz="2100" dirty="0"/>
          </a:p>
          <a:p>
            <a:pPr marL="514350" indent="-514350">
              <a:buFont typeface="+mj-lt"/>
              <a:buAutoNum type="arabicPeriod"/>
            </a:pPr>
            <a:endParaRPr lang="fr-FR" sz="2100" dirty="0"/>
          </a:p>
          <a:p>
            <a:pPr marL="514350" indent="-514350">
              <a:buFont typeface="+mj-lt"/>
              <a:buAutoNum type="arabicPeriod"/>
            </a:pPr>
            <a:endParaRPr lang="fr-FR" sz="2100" dirty="0"/>
          </a:p>
        </p:txBody>
      </p:sp>
    </p:spTree>
    <p:extLst>
      <p:ext uri="{BB962C8B-B14F-4D97-AF65-F5344CB8AC3E}">
        <p14:creationId xmlns:p14="http://schemas.microsoft.com/office/powerpoint/2010/main" val="2902374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 2">
            <a:extLst>
              <a:ext uri="{FF2B5EF4-FFF2-40B4-BE49-F238E27FC236}">
                <a16:creationId xmlns:a16="http://schemas.microsoft.com/office/drawing/2014/main" id="{496963BC-0C88-4EFA-9173-FEF807F999A5}"/>
              </a:ext>
            </a:extLst>
          </p:cNvPr>
          <p:cNvPicPr>
            <a:picLocks noChangeAspect="1"/>
          </p:cNvPicPr>
          <p:nvPr/>
        </p:nvPicPr>
        <p:blipFill rotWithShape="1">
          <a:blip r:embed="rId2"/>
          <a:srcRect t="1288" b="3189"/>
          <a:stretch/>
        </p:blipFill>
        <p:spPr>
          <a:xfrm>
            <a:off x="20" y="1282"/>
            <a:ext cx="9143980" cy="6856718"/>
          </a:xfrm>
          <a:prstGeom prst="rect">
            <a:avLst/>
          </a:prstGeom>
        </p:spPr>
      </p:pic>
    </p:spTree>
    <p:extLst>
      <p:ext uri="{BB962C8B-B14F-4D97-AF65-F5344CB8AC3E}">
        <p14:creationId xmlns:p14="http://schemas.microsoft.com/office/powerpoint/2010/main" val="2471110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7B805E4-DF34-4F8C-9A49-08B42D021487}"/>
              </a:ext>
            </a:extLst>
          </p:cNvPr>
          <p:cNvPicPr>
            <a:picLocks noChangeAspect="1"/>
          </p:cNvPicPr>
          <p:nvPr/>
        </p:nvPicPr>
        <p:blipFill>
          <a:blip r:embed="rId2"/>
          <a:stretch>
            <a:fillRect/>
          </a:stretch>
        </p:blipFill>
        <p:spPr>
          <a:xfrm>
            <a:off x="0" y="239318"/>
            <a:ext cx="9144000" cy="6379363"/>
          </a:xfrm>
          <a:prstGeom prst="rect">
            <a:avLst/>
          </a:prstGeom>
        </p:spPr>
      </p:pic>
    </p:spTree>
    <p:extLst>
      <p:ext uri="{BB962C8B-B14F-4D97-AF65-F5344CB8AC3E}">
        <p14:creationId xmlns:p14="http://schemas.microsoft.com/office/powerpoint/2010/main" val="2145812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7772222-E875-452D-A049-407A4B52DF1D}"/>
              </a:ext>
            </a:extLst>
          </p:cNvPr>
          <p:cNvSpPr txBox="1"/>
          <p:nvPr/>
        </p:nvSpPr>
        <p:spPr>
          <a:xfrm>
            <a:off x="571500" y="2279018"/>
            <a:ext cx="3985907" cy="337592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dirty="0"/>
              <a:t>https://developer.mozilla.org/fr/docs/Web/Accessibility/Mobile_accessibility_checklist</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7085" y="-2008"/>
            <a:ext cx="4206915"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2605" y="-2"/>
            <a:ext cx="4081395"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Earth Globe Americas">
            <a:extLst>
              <a:ext uri="{FF2B5EF4-FFF2-40B4-BE49-F238E27FC236}">
                <a16:creationId xmlns:a16="http://schemas.microsoft.com/office/drawing/2014/main" id="{69E1F75E-2560-9236-A513-598D9969D4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3042" y="1117601"/>
            <a:ext cx="2847593" cy="2847593"/>
          </a:xfrm>
          <a:prstGeom prst="rect">
            <a:avLst/>
          </a:prstGeom>
        </p:spPr>
      </p:pic>
    </p:spTree>
    <p:extLst>
      <p:ext uri="{BB962C8B-B14F-4D97-AF65-F5344CB8AC3E}">
        <p14:creationId xmlns:p14="http://schemas.microsoft.com/office/powerpoint/2010/main" val="150712040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19D67AC-6211-4405-83DC-4EDFDD562CC1}"/>
              </a:ext>
            </a:extLst>
          </p:cNvPr>
          <p:cNvPicPr>
            <a:picLocks noChangeAspect="1"/>
          </p:cNvPicPr>
          <p:nvPr/>
        </p:nvPicPr>
        <p:blipFill>
          <a:blip r:embed="rId2"/>
          <a:stretch>
            <a:fillRect/>
          </a:stretch>
        </p:blipFill>
        <p:spPr>
          <a:xfrm>
            <a:off x="0" y="940065"/>
            <a:ext cx="9144000" cy="4977869"/>
          </a:xfrm>
          <a:prstGeom prst="rect">
            <a:avLst/>
          </a:prstGeom>
        </p:spPr>
      </p:pic>
    </p:spTree>
    <p:extLst>
      <p:ext uri="{BB962C8B-B14F-4D97-AF65-F5344CB8AC3E}">
        <p14:creationId xmlns:p14="http://schemas.microsoft.com/office/powerpoint/2010/main" val="2519029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95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5DD7CE-17DB-4EE5-884E-672C15034475}"/>
              </a:ext>
            </a:extLst>
          </p:cNvPr>
          <p:cNvSpPr txBox="1"/>
          <p:nvPr/>
        </p:nvSpPr>
        <p:spPr>
          <a:xfrm>
            <a:off x="383365" y="794638"/>
            <a:ext cx="3985907" cy="645926"/>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dirty="0">
                <a:hlinkClick r:id="rId2"/>
              </a:rPr>
              <a:t>https://www.uptrends.com/tools/website-speed-test</a:t>
            </a:r>
            <a:endParaRPr lang="en-US" sz="1600" dirty="0"/>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7085" y="-2008"/>
            <a:ext cx="4206915"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2605" y="-2"/>
            <a:ext cx="4081395"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Earth Globe Americas">
            <a:extLst>
              <a:ext uri="{FF2B5EF4-FFF2-40B4-BE49-F238E27FC236}">
                <a16:creationId xmlns:a16="http://schemas.microsoft.com/office/drawing/2014/main" id="{1F23FCC0-4EE4-6F7A-F285-853C3C4BE3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3042" y="1117601"/>
            <a:ext cx="2847593" cy="2847593"/>
          </a:xfrm>
          <a:prstGeom prst="rect">
            <a:avLst/>
          </a:prstGeom>
        </p:spPr>
      </p:pic>
      <p:sp>
        <p:nvSpPr>
          <p:cNvPr id="3" name="ZoneTexte 2">
            <a:extLst>
              <a:ext uri="{FF2B5EF4-FFF2-40B4-BE49-F238E27FC236}">
                <a16:creationId xmlns:a16="http://schemas.microsoft.com/office/drawing/2014/main" id="{02F918CC-634A-4866-8DCE-01B4342F0A4B}"/>
              </a:ext>
            </a:extLst>
          </p:cNvPr>
          <p:cNvSpPr txBox="1"/>
          <p:nvPr/>
        </p:nvSpPr>
        <p:spPr>
          <a:xfrm>
            <a:off x="683568" y="1772816"/>
            <a:ext cx="3523348" cy="923330"/>
          </a:xfrm>
          <a:prstGeom prst="rect">
            <a:avLst/>
          </a:prstGeom>
          <a:noFill/>
        </p:spPr>
        <p:txBody>
          <a:bodyPr wrap="square" rtlCol="0">
            <a:spAutoFit/>
          </a:bodyPr>
          <a:lstStyle/>
          <a:p>
            <a:r>
              <a:rPr lang="fr-FR" dirty="0"/>
              <a:t>Testez la vitesse de votre site web dans les principaux navigateurs, sur ordinateur de bureau et mobile.</a:t>
            </a:r>
          </a:p>
        </p:txBody>
      </p:sp>
    </p:spTree>
    <p:extLst>
      <p:ext uri="{BB962C8B-B14F-4D97-AF65-F5344CB8AC3E}">
        <p14:creationId xmlns:p14="http://schemas.microsoft.com/office/powerpoint/2010/main" val="32552500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7986F102-87A3-4A8E-92FF-39F323A28C7C}"/>
              </a:ext>
            </a:extLst>
          </p:cNvPr>
          <p:cNvPicPr>
            <a:picLocks noChangeAspect="1"/>
          </p:cNvPicPr>
          <p:nvPr/>
        </p:nvPicPr>
        <p:blipFill>
          <a:blip r:embed="rId2"/>
          <a:stretch>
            <a:fillRect/>
          </a:stretch>
        </p:blipFill>
        <p:spPr>
          <a:xfrm>
            <a:off x="857249" y="457200"/>
            <a:ext cx="7429501" cy="5943600"/>
          </a:xfrm>
          <a:prstGeom prst="rect">
            <a:avLst/>
          </a:prstGeom>
        </p:spPr>
      </p:pic>
    </p:spTree>
    <p:extLst>
      <p:ext uri="{BB962C8B-B14F-4D97-AF65-F5344CB8AC3E}">
        <p14:creationId xmlns:p14="http://schemas.microsoft.com/office/powerpoint/2010/main" val="4012364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439C8A31-4E4C-4F5D-87BF-637C2466C32E}"/>
              </a:ext>
            </a:extLst>
          </p:cNvPr>
          <p:cNvSpPr txBox="1"/>
          <p:nvPr/>
        </p:nvSpPr>
        <p:spPr>
          <a:xfrm>
            <a:off x="524784" y="248038"/>
            <a:ext cx="529779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kern="1200">
                <a:solidFill>
                  <a:srgbClr val="FFFFFF"/>
                </a:solidFill>
                <a:latin typeface="+mj-lt"/>
                <a:ea typeface="+mj-ea"/>
                <a:cs typeface="+mj-cs"/>
              </a:rPr>
              <a:t>Avant</a:t>
            </a:r>
          </a:p>
        </p:txBody>
      </p:sp>
      <p:pic>
        <p:nvPicPr>
          <p:cNvPr id="3" name="Image 2">
            <a:extLst>
              <a:ext uri="{FF2B5EF4-FFF2-40B4-BE49-F238E27FC236}">
                <a16:creationId xmlns:a16="http://schemas.microsoft.com/office/drawing/2014/main" id="{9DCE3B0C-6941-4111-B96D-A24199C2BD5A}"/>
              </a:ext>
            </a:extLst>
          </p:cNvPr>
          <p:cNvPicPr>
            <a:picLocks noChangeAspect="1"/>
          </p:cNvPicPr>
          <p:nvPr/>
        </p:nvPicPr>
        <p:blipFill>
          <a:blip r:embed="rId2"/>
          <a:stretch>
            <a:fillRect/>
          </a:stretch>
        </p:blipFill>
        <p:spPr>
          <a:xfrm>
            <a:off x="1310343" y="1966293"/>
            <a:ext cx="6523311" cy="4452160"/>
          </a:xfrm>
          <a:prstGeom prst="rect">
            <a:avLst/>
          </a:prstGeom>
        </p:spPr>
      </p:pic>
    </p:spTree>
    <p:extLst>
      <p:ext uri="{BB962C8B-B14F-4D97-AF65-F5344CB8AC3E}">
        <p14:creationId xmlns:p14="http://schemas.microsoft.com/office/powerpoint/2010/main" val="2900117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4FF483F-8BCF-460C-AF1B-90DC20B89121}"/>
              </a:ext>
            </a:extLst>
          </p:cNvPr>
          <p:cNvPicPr>
            <a:picLocks noChangeAspect="1"/>
          </p:cNvPicPr>
          <p:nvPr/>
        </p:nvPicPr>
        <p:blipFill rotWithShape="1">
          <a:blip r:embed="rId2"/>
          <a:srcRect l="5587" t="-572" b="-1"/>
          <a:stretch/>
        </p:blipFill>
        <p:spPr>
          <a:xfrm>
            <a:off x="1259632" y="620688"/>
            <a:ext cx="7041405" cy="5584849"/>
          </a:xfrm>
          <a:prstGeom prst="rect">
            <a:avLst/>
          </a:prstGeom>
        </p:spPr>
      </p:pic>
    </p:spTree>
    <p:extLst>
      <p:ext uri="{BB962C8B-B14F-4D97-AF65-F5344CB8AC3E}">
        <p14:creationId xmlns:p14="http://schemas.microsoft.com/office/powerpoint/2010/main" val="1282116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8A19F1FC-8D3A-4BCA-9806-BA7447539E43}"/>
              </a:ext>
            </a:extLst>
          </p:cNvPr>
          <p:cNvPicPr>
            <a:picLocks noChangeAspect="1"/>
          </p:cNvPicPr>
          <p:nvPr/>
        </p:nvPicPr>
        <p:blipFill>
          <a:blip r:embed="rId2"/>
          <a:stretch>
            <a:fillRect/>
          </a:stretch>
        </p:blipFill>
        <p:spPr>
          <a:xfrm>
            <a:off x="482600" y="1527429"/>
            <a:ext cx="8178799" cy="3803140"/>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6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4769FE-1656-422F-86E1-8C1B16C27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6820" y="682754"/>
            <a:ext cx="4119369"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695" y="5435945"/>
            <a:ext cx="326571"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758694" y="3567390"/>
            <a:ext cx="1733855"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ZoneTexte 2">
            <a:extLst>
              <a:ext uri="{FF2B5EF4-FFF2-40B4-BE49-F238E27FC236}">
                <a16:creationId xmlns:a16="http://schemas.microsoft.com/office/drawing/2014/main" id="{0F78C6DE-2B85-442A-9185-2D3B3146D167}"/>
              </a:ext>
            </a:extLst>
          </p:cNvPr>
          <p:cNvSpPr txBox="1"/>
          <p:nvPr/>
        </p:nvSpPr>
        <p:spPr>
          <a:xfrm>
            <a:off x="1097280" y="1431042"/>
            <a:ext cx="3489540" cy="399591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dirty="0">
                <a:solidFill>
                  <a:schemeClr val="tx1">
                    <a:lumMod val="85000"/>
                    <a:lumOff val="15000"/>
                  </a:schemeClr>
                </a:solidFill>
                <a:hlinkClick r:id="rId2"/>
              </a:rPr>
              <a:t>https://image.online-convert.com/fr/convertir-en-webp</a:t>
            </a:r>
            <a:endParaRPr lang="en-US" sz="1600" dirty="0">
              <a:solidFill>
                <a:schemeClr val="tx1">
                  <a:lumMod val="85000"/>
                  <a:lumOff val="15000"/>
                </a:schemeClr>
              </a:solidFill>
            </a:endParaRPr>
          </a:p>
        </p:txBody>
      </p:sp>
    </p:spTree>
    <p:extLst>
      <p:ext uri="{BB962C8B-B14F-4D97-AF65-F5344CB8AC3E}">
        <p14:creationId xmlns:p14="http://schemas.microsoft.com/office/powerpoint/2010/main" val="424762180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9924D1ECC420D47A2456556BC94F7370400BDF4491DEA4973499845289601F88B9F" ma:contentTypeVersion="55" ma:contentTypeDescription="Create a new document." ma:contentTypeScope="" ma:versionID="41eb558a2b826e6e4f9defd990175bec">
  <xsd:schema xmlns:xsd="http://www.w3.org/2001/XMLSchema" xmlns:xs="http://www.w3.org/2001/XMLSchema" xmlns:p="http://schemas.microsoft.com/office/2006/metadata/properties" xmlns:ns2="6d93d202-47fc-4405-873a-cab67cc5f1b2" xmlns:ns3="64acb2c5-0a2b-4bda-bd34-58e36cbb80d2" targetNamespace="http://schemas.microsoft.com/office/2006/metadata/properties" ma:root="true" ma:fieldsID="19deea0185cf7bc57eee9b90b1ba2ace" ns2:_="" ns3:_="">
    <xsd:import namespace="6d93d202-47fc-4405-873a-cab67cc5f1b2"/>
    <xsd:import namespace="64acb2c5-0a2b-4bda-bd34-58e36cbb80d2"/>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93d202-47fc-4405-873a-cab67cc5f1b2"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dc79c007-7f28-4db9-9ba1-525d19a3279b}"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0C6DD30-196A-4C6B-B1BF-A43F3B8ACD4F}" ma:internalName="CSXSubmissionMarket" ma:readOnly="false" ma:showField="MarketName" ma:web="6d93d202-47fc-4405-873a-cab67cc5f1b2">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bb16b974-ed24-4278-8820-8e232d38904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7E2D4CA2-442A-4FDA-AA57-71B8C7B2C53C}" ma:internalName="InProjectListLookup" ma:readOnly="true" ma:showField="InProjectLis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fd9a49dc-3dbf-4047-b62d-1d587abe7b40}"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7E2D4CA2-442A-4FDA-AA57-71B8C7B2C53C}" ma:internalName="LastCompleteVersionLookup" ma:readOnly="true" ma:showField="LastComplete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7E2D4CA2-442A-4FDA-AA57-71B8C7B2C53C}" ma:internalName="LastPreviewErrorLookup" ma:readOnly="true" ma:showField="LastPreviewError"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7E2D4CA2-442A-4FDA-AA57-71B8C7B2C53C}" ma:internalName="LastPreviewResultLookup" ma:readOnly="true" ma:showField="LastPreviewResul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7E2D4CA2-442A-4FDA-AA57-71B8C7B2C53C}" ma:internalName="LastPreviewAttemptDateLookup" ma:readOnly="true" ma:showField="LastPreviewAttemptDat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7E2D4CA2-442A-4FDA-AA57-71B8C7B2C53C}" ma:internalName="LastPreviewedByLookup" ma:readOnly="true" ma:showField="LastPreviewedBy"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7E2D4CA2-442A-4FDA-AA57-71B8C7B2C53C}" ma:internalName="LastPreviewTimeLookup" ma:readOnly="true" ma:showField="LastPreviewTi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7E2D4CA2-442A-4FDA-AA57-71B8C7B2C53C}" ma:internalName="LastPreviewVersionLookup" ma:readOnly="true" ma:showField="LastPreview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7E2D4CA2-442A-4FDA-AA57-71B8C7B2C53C}" ma:internalName="LastPublishErrorLookup" ma:readOnly="true" ma:showField="LastPublishError"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7E2D4CA2-442A-4FDA-AA57-71B8C7B2C53C}" ma:internalName="LastPublishResultLookup" ma:readOnly="true" ma:showField="LastPublishResul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7E2D4CA2-442A-4FDA-AA57-71B8C7B2C53C}" ma:internalName="LastPublishAttemptDateLookup" ma:readOnly="true" ma:showField="LastPublishAttemptDat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7E2D4CA2-442A-4FDA-AA57-71B8C7B2C53C}" ma:internalName="LastPublishedByLookup" ma:readOnly="true" ma:showField="LastPublishedBy"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7E2D4CA2-442A-4FDA-AA57-71B8C7B2C53C}" ma:internalName="LastPublishTimeLookup" ma:readOnly="true" ma:showField="LastPublishTi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7E2D4CA2-442A-4FDA-AA57-71B8C7B2C53C}" ma:internalName="LastPublishVersionLookup" ma:readOnly="true" ma:showField="LastPublish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4CDE398E-75A7-4993-8C61-2BFD31F64754}" ma:internalName="LocLastLocAttemptVersionLookup" ma:readOnly="false" ma:showField="LastLocAttemptVersion" ma:web="6d93d202-47fc-4405-873a-cab67cc5f1b2">
      <xsd:simpleType>
        <xsd:restriction base="dms:Lookup"/>
      </xsd:simpleType>
    </xsd:element>
    <xsd:element name="LocLastLocAttemptVersionTypeLookup" ma:index="72" nillable="true" ma:displayName="Loc Last Loc Attempt Version Type" ma:default="" ma:list="{4CDE398E-75A7-4993-8C61-2BFD31F64754}" ma:internalName="LocLastLocAttemptVersionTypeLookup" ma:readOnly="true" ma:showField="LastLocAttemptVersionType" ma:web="6d93d202-47fc-4405-873a-cab67cc5f1b2">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4CDE398E-75A7-4993-8C61-2BFD31F64754}" ma:internalName="LocNewPublishedVersionLookup" ma:readOnly="true" ma:showField="NewPublishedVersion" ma:web="6d93d202-47fc-4405-873a-cab67cc5f1b2">
      <xsd:simpleType>
        <xsd:restriction base="dms:Lookup"/>
      </xsd:simpleType>
    </xsd:element>
    <xsd:element name="LocOverallHandbackStatusLookup" ma:index="76" nillable="true" ma:displayName="Loc Overall Handback Status" ma:default="" ma:list="{4CDE398E-75A7-4993-8C61-2BFD31F64754}" ma:internalName="LocOverallHandbackStatusLookup" ma:readOnly="true" ma:showField="OverallHandbackStatus" ma:web="6d93d202-47fc-4405-873a-cab67cc5f1b2">
      <xsd:simpleType>
        <xsd:restriction base="dms:Lookup"/>
      </xsd:simpleType>
    </xsd:element>
    <xsd:element name="LocOverallLocStatusLookup" ma:index="77" nillable="true" ma:displayName="Loc Overall Localize Status" ma:default="" ma:list="{4CDE398E-75A7-4993-8C61-2BFD31F64754}" ma:internalName="LocOverallLocStatusLookup" ma:readOnly="true" ma:showField="OverallLocStatus" ma:web="6d93d202-47fc-4405-873a-cab67cc5f1b2">
      <xsd:simpleType>
        <xsd:restriction base="dms:Lookup"/>
      </xsd:simpleType>
    </xsd:element>
    <xsd:element name="LocOverallPreviewStatusLookup" ma:index="78" nillable="true" ma:displayName="Loc Overall Preview Status" ma:default="" ma:list="{4CDE398E-75A7-4993-8C61-2BFD31F64754}" ma:internalName="LocOverallPreviewStatusLookup" ma:readOnly="true" ma:showField="OverallPreviewStatus" ma:web="6d93d202-47fc-4405-873a-cab67cc5f1b2">
      <xsd:simpleType>
        <xsd:restriction base="dms:Lookup"/>
      </xsd:simpleType>
    </xsd:element>
    <xsd:element name="LocOverallPublishStatusLookup" ma:index="79" nillable="true" ma:displayName="Loc Overall Publish Status" ma:default="" ma:list="{4CDE398E-75A7-4993-8C61-2BFD31F64754}" ma:internalName="LocOverallPublishStatusLookup" ma:readOnly="true" ma:showField="OverallPublishStatus" ma:web="6d93d202-47fc-4405-873a-cab67cc5f1b2">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4CDE398E-75A7-4993-8C61-2BFD31F64754}" ma:internalName="LocProcessedForHandoffsLookup" ma:readOnly="true" ma:showField="ProcessedForHandoffs" ma:web="6d93d202-47fc-4405-873a-cab67cc5f1b2">
      <xsd:simpleType>
        <xsd:restriction base="dms:Lookup"/>
      </xsd:simpleType>
    </xsd:element>
    <xsd:element name="LocProcessedForMarketsLookup" ma:index="82" nillable="true" ma:displayName="Loc Processed For Markets" ma:default="" ma:list="{4CDE398E-75A7-4993-8C61-2BFD31F64754}" ma:internalName="LocProcessedForMarketsLookup" ma:readOnly="true" ma:showField="ProcessedForMarkets" ma:web="6d93d202-47fc-4405-873a-cab67cc5f1b2">
      <xsd:simpleType>
        <xsd:restriction base="dms:Lookup"/>
      </xsd:simpleType>
    </xsd:element>
    <xsd:element name="LocPublishedDependentAssetsLookup" ma:index="83" nillable="true" ma:displayName="Loc Published Dependent Assets" ma:default="" ma:list="{4CDE398E-75A7-4993-8C61-2BFD31F64754}" ma:internalName="LocPublishedDependentAssetsLookup" ma:readOnly="true" ma:showField="PublishedDependentAssets" ma:web="6d93d202-47fc-4405-873a-cab67cc5f1b2">
      <xsd:simpleType>
        <xsd:restriction base="dms:Lookup"/>
      </xsd:simpleType>
    </xsd:element>
    <xsd:element name="LocPublishedLinkedAssetsLookup" ma:index="84" nillable="true" ma:displayName="Loc Published Linked Assets" ma:default="" ma:list="{4CDE398E-75A7-4993-8C61-2BFD31F64754}" ma:internalName="LocPublishedLinkedAssetsLookup" ma:readOnly="true" ma:showField="PublishedLinkedAssets" ma:web="6d93d202-47fc-4405-873a-cab67cc5f1b2">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db560eb5-700a-4f94-8fda-b57de4261f12}"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0C6DD30-196A-4C6B-B1BF-A43F3B8ACD4F}" ma:internalName="Markets" ma:readOnly="false" ma:showField="MarketNa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7E2D4CA2-442A-4FDA-AA57-71B8C7B2C53C}" ma:internalName="NumOfRatingsLookup" ma:readOnly="true" ma:showField="NumOfRatings"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7E2D4CA2-442A-4FDA-AA57-71B8C7B2C53C}" ma:internalName="PublishStatusLookup" ma:readOnly="false" ma:showField="PublishStatus"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e3f7319-fb8f-4449-8902-000ab73a8566}"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11d213f5-ec09-44b6-a8be-9da225be7a8d}" ma:internalName="TaxCatchAll" ma:showField="CatchAllData"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11d213f5-ec09-44b6-a8be-9da225be7a8d}" ma:internalName="TaxCatchAllLabel" ma:readOnly="true" ma:showField="CatchAllDataLabel"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4acb2c5-0a2b-4bda-bd34-58e36cbb80d2"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cquiredFrom xmlns="6d93d202-47fc-4405-873a-cab67cc5f1b2" xsi:nil="true"/>
    <IsSearchable xmlns="6d93d202-47fc-4405-873a-cab67cc5f1b2">true</IsSearchable>
    <EditorialStatus xmlns="6d93d202-47fc-4405-873a-cab67cc5f1b2">Complete</EditorialStatus>
    <OriginAsset xmlns="6d93d202-47fc-4405-873a-cab67cc5f1b2" xsi:nil="true"/>
    <ThumbnailAssetId xmlns="6d93d202-47fc-4405-873a-cab67cc5f1b2" xsi:nil="true"/>
    <TrustLevel xmlns="6d93d202-47fc-4405-873a-cab67cc5f1b2">3 Community New</TrustLevel>
    <MarketSpecific xmlns="6d93d202-47fc-4405-873a-cab67cc5f1b2">true</MarketSpecific>
    <TPNamespace xmlns="6d93d202-47fc-4405-873a-cab67cc5f1b2" xsi:nil="true"/>
    <DirectSourceMarket xmlns="6d93d202-47fc-4405-873a-cab67cc5f1b2">english</DirectSourceMarket>
    <MachineTranslated xmlns="6d93d202-47fc-4405-873a-cab67cc5f1b2">false</MachineTranslated>
    <PlannedPubDate xmlns="6d93d202-47fc-4405-873a-cab67cc5f1b2" xsi:nil="true"/>
    <SubmitterId xmlns="6d93d202-47fc-4405-873a-cab67cc5f1b2">9c60ae39-ee33-43c2-b863-454968d0f2cc</SubmitterId>
    <Downloads xmlns="6d93d202-47fc-4405-873a-cab67cc5f1b2">0</Downloads>
    <OriginalSourceMarket xmlns="6d93d202-47fc-4405-873a-cab67cc5f1b2">english</OriginalSourceMarket>
    <PublishTargets xmlns="6d93d202-47fc-4405-873a-cab67cc5f1b2">OfficeOnline</PublishTargets>
    <ArtSampleDocs xmlns="6d93d202-47fc-4405-873a-cab67cc5f1b2" xsi:nil="true"/>
    <ApprovalLog xmlns="6d93d202-47fc-4405-873a-cab67cc5f1b2" xsi:nil="true"/>
    <ApprovalStatus xmlns="6d93d202-47fc-4405-873a-cab67cc5f1b2">InProgress</ApprovalStatus>
    <TPComponent xmlns="6d93d202-47fc-4405-873a-cab67cc5f1b2">PPTFiles</TPComponent>
    <EditorialTags xmlns="6d93d202-47fc-4405-873a-cab67cc5f1b2" xsi:nil="true"/>
    <TPExecutable xmlns="6d93d202-47fc-4405-873a-cab67cc5f1b2" xsi:nil="true"/>
    <LastHandOff xmlns="6d93d202-47fc-4405-873a-cab67cc5f1b2" xsi:nil="true"/>
    <BusinessGroup xmlns="6d93d202-47fc-4405-873a-cab67cc5f1b2" xsi:nil="true"/>
    <TPAppVersion xmlns="6d93d202-47fc-4405-873a-cab67cc5f1b2">12</TPAppVersion>
    <VoteCount xmlns="6d93d202-47fc-4405-873a-cab67cc5f1b2" xsi:nil="true"/>
    <APAuthor xmlns="6d93d202-47fc-4405-873a-cab67cc5f1b2">
      <UserInfo>
        <DisplayName>_o14migrate</DisplayName>
        <AccountId>266</AccountId>
        <AccountType/>
      </UserInfo>
    </APAuthor>
    <TPCommandLine xmlns="6d93d202-47fc-4405-873a-cab67cc5f1b2">{PP} /n {FilePath}</TPCommandLine>
    <UACurrentWords xmlns="6d93d202-47fc-4405-873a-cab67cc5f1b2" xsi:nil="true"/>
    <AssetId xmlns="6d93d202-47fc-4405-873a-cab67cc5f1b2">TP030007258</AssetId>
    <Manager xmlns="6d93d202-47fc-4405-873a-cab67cc5f1b2" xsi:nil="true"/>
    <NumericId xmlns="6d93d202-47fc-4405-873a-cab67cc5f1b2">-1</NumericId>
    <Component xmlns="64acb2c5-0a2b-4bda-bd34-58e36cbb80d2" xsi:nil="true"/>
    <HandoffToMSDN xmlns="6d93d202-47fc-4405-873a-cab67cc5f1b2" xsi:nil="true"/>
    <Markets xmlns="6d93d202-47fc-4405-873a-cab67cc5f1b2">
      <Value>2</Value>
    </Markets>
    <UALocComments xmlns="6d93d202-47fc-4405-873a-cab67cc5f1b2" xsi:nil="true"/>
    <UALocRecommendation xmlns="6d93d202-47fc-4405-873a-cab67cc5f1b2">Localize</UALocRecommendation>
    <AssetStart xmlns="6d93d202-47fc-4405-873a-cab67cc5f1b2">2010-04-16T13:48:52+00:00</AssetStart>
    <CrawlForDependencies xmlns="6d93d202-47fc-4405-873a-cab67cc5f1b2">false</CrawlForDependencies>
    <LastModifiedDateTime xmlns="6d93d202-47fc-4405-873a-cab67cc5f1b2" xsi:nil="true"/>
    <LastPublishResultLookup xmlns="6d93d202-47fc-4405-873a-cab67cc5f1b2" xsi:nil="true"/>
    <PublishStatusLookup xmlns="6d93d202-47fc-4405-873a-cab67cc5f1b2">
      <Value>327699</Value>
      <Value>503339</Value>
    </PublishStatusLookup>
    <AverageRating xmlns="6d93d202-47fc-4405-873a-cab67cc5f1b2" xsi:nil="true"/>
    <CSXUpdate xmlns="6d93d202-47fc-4405-873a-cab67cc5f1b2">false</CSXUpdate>
    <UAProjectedTotalWords xmlns="6d93d202-47fc-4405-873a-cab67cc5f1b2" xsi:nil="true"/>
    <AssetExpire xmlns="6d93d202-47fc-4405-873a-cab67cc5f1b2">2100-01-01T00:00:00+00:00</AssetExpire>
    <AssetType xmlns="6d93d202-47fc-4405-873a-cab67cc5f1b2">TP</AssetType>
    <IntlLangReviewDate xmlns="6d93d202-47fc-4405-873a-cab67cc5f1b2" xsi:nil="true"/>
    <TPFriendlyName xmlns="6d93d202-47fc-4405-873a-cab67cc5f1b2">Thème design - Internet numérique</TPFriendlyName>
    <IntlLangReview xmlns="6d93d202-47fc-4405-873a-cab67cc5f1b2" xsi:nil="true"/>
    <OOCacheId xmlns="6d93d202-47fc-4405-873a-cab67cc5f1b2" xsi:nil="true"/>
    <PolicheckWords xmlns="6d93d202-47fc-4405-873a-cab67cc5f1b2" xsi:nil="true"/>
    <TemplateStatus xmlns="6d93d202-47fc-4405-873a-cab67cc5f1b2">Complete</TemplateStatus>
    <CSXSubmissionMarket xmlns="6d93d202-47fc-4405-873a-cab67cc5f1b2" xsi:nil="true"/>
    <FriendlyTitle xmlns="6d93d202-47fc-4405-873a-cab67cc5f1b2" xsi:nil="true"/>
    <TPLaunchHelpLinkType xmlns="6d93d202-47fc-4405-873a-cab67cc5f1b2" xsi:nil="true"/>
    <Providers xmlns="6d93d202-47fc-4405-873a-cab67cc5f1b2" xsi:nil="true"/>
    <SourceTitle xmlns="6d93d202-47fc-4405-873a-cab67cc5f1b2">Thème design - Internet numérique</SourceTitle>
    <TemplateTemplateType xmlns="6d93d202-47fc-4405-873a-cab67cc5f1b2">PowerPoint 12 Default</TemplateTemplateType>
    <TimesCloned xmlns="6d93d202-47fc-4405-873a-cab67cc5f1b2" xsi:nil="true"/>
    <ClipArtFilename xmlns="6d93d202-47fc-4405-873a-cab67cc5f1b2" xsi:nil="true"/>
    <APDescription xmlns="6d93d202-47fc-4405-873a-cab67cc5f1b2" xsi:nil="true"/>
    <TPApplication xmlns="6d93d202-47fc-4405-873a-cab67cc5f1b2">PowerPoint</TPApplication>
    <CSXHash xmlns="6d93d202-47fc-4405-873a-cab67cc5f1b2">uuEajATAg7HSFQypJCSrn1DXl+o=</CSXHash>
    <PrimaryImageGen xmlns="6d93d202-47fc-4405-873a-cab67cc5f1b2">true</PrimaryImageGen>
    <ContentItem xmlns="6d93d202-47fc-4405-873a-cab67cc5f1b2" xsi:nil="true"/>
    <IsDeleted xmlns="6d93d202-47fc-4405-873a-cab67cc5f1b2">false</IsDeleted>
    <ShowIn xmlns="6d93d202-47fc-4405-873a-cab67cc5f1b2">Show everywhere</ShowIn>
    <BugNumber xmlns="6d93d202-47fc-4405-873a-cab67cc5f1b2" xsi:nil="true"/>
    <LegacyData xmlns="6d93d202-47fc-4405-873a-cab67cc5f1b2">ListingID:;Manager:;BuildStatus:Publish Passed;MockupPath:</LegacyData>
    <TPLaunchHelpLink xmlns="6d93d202-47fc-4405-873a-cab67cc5f1b2" xsi:nil="true"/>
    <Milestone xmlns="6d93d202-47fc-4405-873a-cab67cc5f1b2" xsi:nil="true"/>
    <UANotes xmlns="6d93d202-47fc-4405-873a-cab67cc5f1b2" xsi:nil="true"/>
    <Description0 xmlns="64acb2c5-0a2b-4bda-bd34-58e36cbb80d2" xsi:nil="true"/>
    <IntlLangReviewer xmlns="6d93d202-47fc-4405-873a-cab67cc5f1b2" xsi:nil="true"/>
    <IntlLocPriority xmlns="6d93d202-47fc-4405-873a-cab67cc5f1b2" xsi:nil="true"/>
    <OpenTemplate xmlns="6d93d202-47fc-4405-873a-cab67cc5f1b2">true</OpenTemplate>
    <Provider xmlns="6d93d202-47fc-4405-873a-cab67cc5f1b2" xsi:nil="true"/>
    <CSXSubmissionDate xmlns="6d93d202-47fc-4405-873a-cab67cc5f1b2">2009-10-10T07:00:00+00:00</CSXSubmissionDate>
    <TPClientViewer xmlns="6d93d202-47fc-4405-873a-cab67cc5f1b2" xsi:nil="true"/>
    <DSATActionTaken xmlns="6d93d202-47fc-4405-873a-cab67cc5f1b2" xsi:nil="true"/>
    <APEditor xmlns="6d93d202-47fc-4405-873a-cab67cc5f1b2">
      <UserInfo>
        <DisplayName>_o14migrate</DisplayName>
        <AccountId>266</AccountId>
        <AccountType/>
      </UserInfo>
    </APEditor>
    <TPInstallLocation xmlns="6d93d202-47fc-4405-873a-cab67cc5f1b2">{My Templates}</TPInstallLocation>
    <OutputCachingOn xmlns="6d93d202-47fc-4405-873a-cab67cc5f1b2">false</OutputCachingOn>
    <ParentAssetId xmlns="6d93d202-47fc-4405-873a-cab67cc5f1b2" xsi:nil="true"/>
    <LocManualTestRequired xmlns="6d93d202-47fc-4405-873a-cab67cc5f1b2">false</LocManualTestRequired>
    <LocalizationTagsTaxHTField0 xmlns="6d93d202-47fc-4405-873a-cab67cc5f1b2">
      <Terms xmlns="http://schemas.microsoft.com/office/infopath/2007/PartnerControls"/>
    </LocalizationTagsTaxHTField0>
    <CampaignTagsTaxHTField0 xmlns="6d93d202-47fc-4405-873a-cab67cc5f1b2">
      <Terms xmlns="http://schemas.microsoft.com/office/infopath/2007/PartnerControls"/>
    </CampaignTagsTaxHTField0>
    <LocLastLocAttemptVersionLookup xmlns="6d93d202-47fc-4405-873a-cab67cc5f1b2">170158</LocLastLocAttemptVersionLookup>
    <InternalTagsTaxHTField0 xmlns="6d93d202-47fc-4405-873a-cab67cc5f1b2">
      <Terms xmlns="http://schemas.microsoft.com/office/infopath/2007/PartnerControls"/>
    </InternalTagsTaxHTField0>
    <LocRecommendedHandoff xmlns="6d93d202-47fc-4405-873a-cab67cc5f1b2" xsi:nil="true"/>
    <BlockPublish xmlns="6d93d202-47fc-4405-873a-cab67cc5f1b2">false</BlockPublish>
    <LocComments xmlns="6d93d202-47fc-4405-873a-cab67cc5f1b2" xsi:nil="true"/>
    <TaxCatchAll xmlns="6d93d202-47fc-4405-873a-cab67cc5f1b2"/>
    <OriginalRelease xmlns="6d93d202-47fc-4405-873a-cab67cc5f1b2">14</OriginalRelease>
    <RecommendationsModifier xmlns="6d93d202-47fc-4405-873a-cab67cc5f1b2" xsi:nil="true"/>
    <ScenarioTagsTaxHTField0 xmlns="6d93d202-47fc-4405-873a-cab67cc5f1b2">
      <Terms xmlns="http://schemas.microsoft.com/office/infopath/2007/PartnerControls"/>
    </ScenarioTagsTaxHTField0>
    <FeatureTagsTaxHTField0 xmlns="6d93d202-47fc-4405-873a-cab67cc5f1b2">
      <Terms xmlns="http://schemas.microsoft.com/office/infopath/2007/PartnerControls"/>
    </FeatureTagsTaxHTField0>
    <LocMarketGroupTiers2 xmlns="6d93d202-47fc-4405-873a-cab67cc5f1b2" xsi:nil="true"/>
  </documentManagement>
</p:properties>
</file>

<file path=customXml/itemProps1.xml><?xml version="1.0" encoding="utf-8"?>
<ds:datastoreItem xmlns:ds="http://schemas.openxmlformats.org/officeDocument/2006/customXml" ds:itemID="{B4FD0025-B240-4854-891C-BA58ACC09C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93d202-47fc-4405-873a-cab67cc5f1b2"/>
    <ds:schemaRef ds:uri="64acb2c5-0a2b-4bda-bd34-58e36cbb80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DF1A0C-CFBC-43C4-B66C-6A39D34967F7}">
  <ds:schemaRefs>
    <ds:schemaRef ds:uri="http://schemas.microsoft.com/sharepoint/v3/contenttype/forms"/>
  </ds:schemaRefs>
</ds:datastoreItem>
</file>

<file path=customXml/itemProps3.xml><?xml version="1.0" encoding="utf-8"?>
<ds:datastoreItem xmlns:ds="http://schemas.openxmlformats.org/officeDocument/2006/customXml" ds:itemID="{0FD25C35-DB16-4838-98EB-2166CA420D3C}">
  <ds:schemaRefs>
    <ds:schemaRef ds:uri="http://schemas.microsoft.com/office/2006/metadata/properties"/>
    <ds:schemaRef ds:uri="http://schemas.microsoft.com/office/infopath/2007/PartnerControls"/>
    <ds:schemaRef ds:uri="6d93d202-47fc-4405-873a-cab67cc5f1b2"/>
    <ds:schemaRef ds:uri="64acb2c5-0a2b-4bda-bd34-58e36cbb80d2"/>
  </ds:schemaRefs>
</ds:datastoreItem>
</file>

<file path=docProps/app.xml><?xml version="1.0" encoding="utf-8"?>
<Properties xmlns="http://schemas.openxmlformats.org/officeDocument/2006/extended-properties" xmlns:vt="http://schemas.openxmlformats.org/officeDocument/2006/docPropsVTypes">
  <Template>Thème design - Internet numérique</Template>
  <TotalTime>505</TotalTime>
  <Words>379</Words>
  <Application>Microsoft Office PowerPoint</Application>
  <PresentationFormat>Affichage à l'écran (4:3)</PresentationFormat>
  <Paragraphs>41</Paragraphs>
  <Slides>34</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34</vt:i4>
      </vt:variant>
    </vt:vector>
  </HeadingPairs>
  <TitlesOfParts>
    <vt:vector size="38" baseType="lpstr">
      <vt:lpstr>Arial</vt:lpstr>
      <vt:lpstr>Calibri</vt:lpstr>
      <vt:lpstr>Wingdings</vt:lpstr>
      <vt:lpstr>Thème Office</vt:lpstr>
      <vt:lpstr>P4  </vt:lpstr>
      <vt:lpstr>Introduction</vt:lpstr>
      <vt:lpstr>Les parties du site qui ne sont pas optimisées pour le SEO et/ou qui ne sont pas à jour en termes d’accessibilité Actions correctives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Avant / Après</vt:lpstr>
      <vt:lpstr>Présentation PowerPoint</vt:lpstr>
      <vt:lpstr>Présentation PowerPoint</vt:lpstr>
      <vt:lpstr>Présentation PowerPoint</vt:lpstr>
      <vt:lpstr>Amélioration structure HTML</vt:lpstr>
      <vt:lpstr>Les points d’améliorations</vt:lpstr>
      <vt:lpstr>Présentation PowerPoint</vt:lpstr>
      <vt:lpstr>Accessibilités</vt:lpstr>
      <vt:lpstr>https://wave.webaim.org/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P4</dc:title>
  <dc:creator>Anissa BOUGOUFA</dc:creator>
  <cp:lastModifiedBy>Anissa BOUGOUFA</cp:lastModifiedBy>
  <cp:revision>28</cp:revision>
  <dcterms:created xsi:type="dcterms:W3CDTF">2022-12-17T09:46:00Z</dcterms:created>
  <dcterms:modified xsi:type="dcterms:W3CDTF">2023-01-10T10:34:28Z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0x01010069924D1ECC420D47A2456556BC94F7370400BDF4491DEA4973499845289601F88B9F</vt:lpwstr>
  </property>
  <property fmtid="{D5CDD505-2E9C-101B-9397-08002B2CF9AE}" pid="3" name="Applications">
    <vt:lpwstr>53;#PowerPoint 12</vt:lpwstr>
  </property>
  <property fmtid="{D5CDD505-2E9C-101B-9397-08002B2CF9AE}" pid="4" name="Order">
    <vt:r8>8551400</vt:r8>
  </property>
  <property fmtid="{D5CDD505-2E9C-101B-9397-08002B2CF9AE}" pid="5" name="APTrustLevel">
    <vt:r8>3</vt:r8>
  </property>
</Properties>
</file>